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93" r:id="rId6"/>
    <p:sldId id="300" r:id="rId7"/>
    <p:sldId id="294" r:id="rId8"/>
    <p:sldId id="295" r:id="rId9"/>
    <p:sldId id="296" r:id="rId10"/>
    <p:sldId id="297" r:id="rId11"/>
    <p:sldId id="298" r:id="rId12"/>
    <p:sldId id="301" r:id="rId13"/>
    <p:sldId id="302" r:id="rId14"/>
    <p:sldId id="303"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FBC600-3825-4663-8AB7-FAF8FABDF9DD}" type="datetimeFigureOut">
              <a:rPr lang="en-US" smtClean="0"/>
              <a:pPr/>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FBC600-3825-4663-8AB7-FAF8FABDF9DD}" type="datetimeFigureOut">
              <a:rPr lang="en-US" smtClean="0"/>
              <a:pPr/>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FBC600-3825-4663-8AB7-FAF8FABDF9DD}" type="datetimeFigureOut">
              <a:rPr lang="en-US" smtClean="0"/>
              <a:pPr/>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FBC600-3825-4663-8AB7-FAF8FABDF9DD}" type="datetimeFigureOut">
              <a:rPr lang="en-US" smtClean="0"/>
              <a:pPr/>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FBC600-3825-4663-8AB7-FAF8FABDF9DD}" type="datetimeFigureOut">
              <a:rPr lang="en-US" smtClean="0"/>
              <a:pPr/>
              <a:t>7/29/2018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FBC600-3825-4663-8AB7-FAF8FABDF9DD}" type="datetimeFigureOut">
              <a:rPr lang="en-US" smtClean="0"/>
              <a:pPr/>
              <a:t>7/29/2018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FBC600-3825-4663-8AB7-FAF8FABDF9DD}" type="datetimeFigureOut">
              <a:rPr lang="en-US" smtClean="0"/>
              <a:pPr/>
              <a:t>7/29/2018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FBC600-3825-4663-8AB7-FAF8FABDF9DD}" type="datetimeFigureOut">
              <a:rPr lang="en-US" smtClean="0"/>
              <a:pPr/>
              <a:t>7/29/2018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BC600-3825-4663-8AB7-FAF8FABDF9DD}" type="datetimeFigureOut">
              <a:rPr lang="en-US" smtClean="0"/>
              <a:pPr/>
              <a:t>7/29/2018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FBC600-3825-4663-8AB7-FAF8FABDF9DD}" type="datetimeFigureOut">
              <a:rPr lang="en-US" smtClean="0"/>
              <a:pPr/>
              <a:t>7/29/2018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FBC600-3825-4663-8AB7-FAF8FABDF9DD}" type="datetimeFigureOut">
              <a:rPr lang="en-US" smtClean="0"/>
              <a:pPr/>
              <a:t>7/29/2018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819442-4F6C-49B1-8215-32DC1628161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BC600-3825-4663-8AB7-FAF8FABDF9DD}" type="datetimeFigureOut">
              <a:rPr lang="en-US" smtClean="0"/>
              <a:pPr/>
              <a:t>7/29/2018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819442-4F6C-49B1-8215-32DC1628161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8662" y="785795"/>
            <a:ext cx="7529538" cy="2214577"/>
          </a:xfrm>
          <a:ln>
            <a:solidFill>
              <a:srgbClr val="92D050"/>
            </a:solidFill>
          </a:ln>
        </p:spPr>
        <p:style>
          <a:lnRef idx="1">
            <a:schemeClr val="accent3"/>
          </a:lnRef>
          <a:fillRef idx="2">
            <a:schemeClr val="accent3"/>
          </a:fillRef>
          <a:effectRef idx="1">
            <a:schemeClr val="accent3"/>
          </a:effectRef>
          <a:fontRef idx="minor">
            <a:schemeClr val="dk1"/>
          </a:fontRef>
        </p:style>
        <p:txBody>
          <a:bodyPr/>
          <a:lstStyle/>
          <a:p>
            <a:r>
              <a:rPr lang="ar-JO" smtClean="0"/>
              <a:t>الحصاد وجني التمور والتصنيع </a:t>
            </a:r>
            <a:r>
              <a:rPr lang="en-US" dirty="0" smtClean="0"/>
              <a:t/>
            </a:r>
            <a:br>
              <a:rPr lang="en-US" dirty="0" smtClean="0"/>
            </a:br>
            <a:r>
              <a:rPr lang="ar-JO" dirty="0" smtClean="0"/>
              <a:t>أ. د. حسن خالد العكيدي</a:t>
            </a:r>
            <a:endParaRPr lang="en-US" dirty="0"/>
          </a:p>
        </p:txBody>
      </p:sp>
      <p:sp>
        <p:nvSpPr>
          <p:cNvPr id="3" name="Subtitle 2"/>
          <p:cNvSpPr>
            <a:spLocks noGrp="1"/>
          </p:cNvSpPr>
          <p:nvPr>
            <p:ph type="subTitle" idx="1"/>
          </p:nvPr>
        </p:nvSpPr>
        <p:spPr>
          <a:xfrm>
            <a:off x="0" y="3357562"/>
            <a:ext cx="9144000" cy="3500438"/>
          </a:xfrm>
        </p:spPr>
        <p:txBody>
          <a:bodyPr>
            <a:normAutofit/>
          </a:bodyPr>
          <a:lstStyle/>
          <a:p>
            <a:pPr algn="r"/>
            <a:r>
              <a:rPr lang="ar-JO" sz="2400" dirty="0" smtClean="0"/>
              <a:t>تعتبر عمليات جمع واعداد وتخزين التمور وتعبئتها من العمليات الانتاجية</a:t>
            </a:r>
          </a:p>
          <a:p>
            <a:pPr algn="r"/>
            <a:r>
              <a:rPr lang="ar-JO" sz="2400" dirty="0" smtClean="0"/>
              <a:t>الهامة </a:t>
            </a:r>
          </a:p>
          <a:p>
            <a:pPr algn="r"/>
            <a:r>
              <a:rPr lang="ar-JO" sz="2400" dirty="0" smtClean="0"/>
              <a:t>المحافظة على التمور ومنعها من التدهور والفساد</a:t>
            </a:r>
          </a:p>
          <a:p>
            <a:pPr algn="r"/>
            <a:r>
              <a:rPr lang="ar-JO" sz="2400" dirty="0" smtClean="0"/>
              <a:t>منع الفاقد نتيجة عدم الاهتمام بعمليات الحصاد</a:t>
            </a:r>
          </a:p>
          <a:p>
            <a:pPr algn="r"/>
            <a:r>
              <a:rPr lang="ar-JO" sz="2400" dirty="0" smtClean="0"/>
              <a:t>انما معاملات ما بعد الحصاد مهمة </a:t>
            </a:r>
            <a:r>
              <a:rPr lang="ar-JO" sz="2400" dirty="0" err="1" smtClean="0"/>
              <a:t>لانها</a:t>
            </a:r>
            <a:r>
              <a:rPr lang="ar-JO" sz="2400" dirty="0" smtClean="0"/>
              <a:t> </a:t>
            </a:r>
            <a:r>
              <a:rPr lang="ar-JO" sz="2400" dirty="0" smtClean="0"/>
              <a:t>ت</a:t>
            </a:r>
            <a:r>
              <a:rPr lang="ar-JO" sz="2400" dirty="0" smtClean="0"/>
              <a:t>ض</a:t>
            </a:r>
            <a:r>
              <a:rPr lang="ar-JO" sz="2400" dirty="0" smtClean="0"/>
              <a:t>م </a:t>
            </a:r>
            <a:r>
              <a:rPr lang="ar-JO" sz="2400" dirty="0" smtClean="0"/>
              <a:t>مجموعة من الممارسات الحقلية</a:t>
            </a:r>
          </a:p>
          <a:p>
            <a:pPr algn="r"/>
            <a:r>
              <a:rPr lang="ar-JO" sz="2400" dirty="0" smtClean="0"/>
              <a:t>والعناية </a:t>
            </a:r>
            <a:r>
              <a:rPr lang="ar-JO" sz="2400" dirty="0" smtClean="0"/>
              <a:t>بالمنتج </a:t>
            </a:r>
            <a:endParaRPr lang="ar-JO" sz="2400" dirty="0" smtClean="0"/>
          </a:p>
          <a:p>
            <a:pPr algn="r"/>
            <a:r>
              <a:rPr lang="ar-JO" sz="2400" dirty="0" smtClean="0"/>
              <a:t>وصول المنتج الى السوق بشكل جيد يتقبله المستهلك </a:t>
            </a:r>
            <a:endParaRPr lang="ar-JO" sz="2400" dirty="0"/>
          </a:p>
          <a:p>
            <a:pPr algn="r"/>
            <a:endParaRPr lang="en-US" sz="2000" dirty="0" smtClean="0"/>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الرطب</a:t>
            </a:r>
            <a:endParaRPr lang="en-US" dirty="0"/>
          </a:p>
        </p:txBody>
      </p:sp>
      <p:sp>
        <p:nvSpPr>
          <p:cNvPr id="3" name="Content Placeholder 2"/>
          <p:cNvSpPr>
            <a:spLocks noGrp="1"/>
          </p:cNvSpPr>
          <p:nvPr>
            <p:ph idx="1"/>
          </p:nvPr>
        </p:nvSpPr>
        <p:spPr/>
        <p:txBody>
          <a:bodyPr>
            <a:normAutofit fontScale="92500" lnSpcReduction="10000"/>
          </a:bodyPr>
          <a:lstStyle/>
          <a:p>
            <a:pPr algn="r" rtl="1"/>
            <a:r>
              <a:rPr lang="ar-JO" dirty="0" smtClean="0"/>
              <a:t>نقص في امتصاص الماء </a:t>
            </a:r>
          </a:p>
          <a:p>
            <a:pPr algn="r" rtl="1"/>
            <a:r>
              <a:rPr lang="ar-JO" dirty="0" smtClean="0"/>
              <a:t>زيادة في عمل </a:t>
            </a:r>
            <a:r>
              <a:rPr lang="ar-JO" dirty="0" err="1" smtClean="0"/>
              <a:t>الانزيمات</a:t>
            </a:r>
            <a:r>
              <a:rPr lang="ar-JO" dirty="0" smtClean="0"/>
              <a:t> (</a:t>
            </a:r>
            <a:r>
              <a:rPr lang="en-US" dirty="0" err="1" smtClean="0"/>
              <a:t>Invertase</a:t>
            </a:r>
            <a:r>
              <a:rPr lang="ar-JO" dirty="0" smtClean="0"/>
              <a:t>) </a:t>
            </a:r>
            <a:r>
              <a:rPr lang="ar-JO" dirty="0" err="1" smtClean="0"/>
              <a:t>و</a:t>
            </a:r>
            <a:r>
              <a:rPr lang="ar-JO" dirty="0" smtClean="0"/>
              <a:t> </a:t>
            </a:r>
            <a:r>
              <a:rPr lang="en-US" dirty="0" err="1" smtClean="0"/>
              <a:t>Cellulase</a:t>
            </a:r>
            <a:r>
              <a:rPr lang="ar-JO" dirty="0" smtClean="0"/>
              <a:t> و </a:t>
            </a:r>
            <a:r>
              <a:rPr lang="en-US" dirty="0" err="1" smtClean="0"/>
              <a:t>Pectinase</a:t>
            </a:r>
            <a:endParaRPr lang="ar-JO" dirty="0" smtClean="0"/>
          </a:p>
          <a:p>
            <a:pPr algn="r" rtl="1"/>
            <a:r>
              <a:rPr lang="ar-JO" dirty="0" smtClean="0"/>
              <a:t>اختفاء المواد </a:t>
            </a:r>
            <a:r>
              <a:rPr lang="ar-JO" dirty="0" err="1" smtClean="0"/>
              <a:t>العفصية</a:t>
            </a:r>
            <a:r>
              <a:rPr lang="ar-JO" dirty="0" smtClean="0"/>
              <a:t> كليا </a:t>
            </a:r>
          </a:p>
          <a:p>
            <a:pPr algn="r" rtl="1"/>
            <a:r>
              <a:rPr lang="ar-JO" dirty="0" smtClean="0"/>
              <a:t>ظهور ليونة في طرف الثمرة </a:t>
            </a:r>
          </a:p>
          <a:p>
            <a:pPr algn="r" rtl="1"/>
            <a:r>
              <a:rPr lang="ar-JO" dirty="0" smtClean="0"/>
              <a:t>زيادة في تركيز السكريات المختزلة على حساب </a:t>
            </a:r>
            <a:r>
              <a:rPr lang="ar-JO" dirty="0" err="1" smtClean="0"/>
              <a:t>السكروز</a:t>
            </a:r>
            <a:r>
              <a:rPr lang="ar-JO" dirty="0" smtClean="0"/>
              <a:t> </a:t>
            </a:r>
          </a:p>
          <a:p>
            <a:pPr algn="r" rtl="1"/>
            <a:r>
              <a:rPr lang="ar-JO" dirty="0" smtClean="0"/>
              <a:t>تناقص الحموضة</a:t>
            </a:r>
          </a:p>
          <a:p>
            <a:pPr algn="r" rtl="1"/>
            <a:r>
              <a:rPr lang="ar-JO" dirty="0" smtClean="0"/>
              <a:t>زيادة في المواد الصلبة الكلية الذائبة</a:t>
            </a:r>
          </a:p>
          <a:p>
            <a:pPr algn="r" rtl="1"/>
            <a:r>
              <a:rPr lang="ar-JO" dirty="0" smtClean="0"/>
              <a:t>اللون </a:t>
            </a:r>
            <a:r>
              <a:rPr lang="ar-JO" dirty="0" err="1" smtClean="0"/>
              <a:t>كهرمائي</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التمر</a:t>
            </a:r>
            <a:endParaRPr lang="en-US" dirty="0"/>
          </a:p>
        </p:txBody>
      </p:sp>
      <p:sp>
        <p:nvSpPr>
          <p:cNvPr id="3" name="Content Placeholder 2"/>
          <p:cNvSpPr>
            <a:spLocks noGrp="1"/>
          </p:cNvSpPr>
          <p:nvPr>
            <p:ph idx="1"/>
          </p:nvPr>
        </p:nvSpPr>
        <p:spPr/>
        <p:txBody>
          <a:bodyPr/>
          <a:lstStyle/>
          <a:p>
            <a:pPr algn="r" rtl="1"/>
            <a:r>
              <a:rPr lang="ar-JO" dirty="0" smtClean="0"/>
              <a:t>انخفاض نسبة الماء في الثمرة </a:t>
            </a:r>
          </a:p>
          <a:p>
            <a:pPr algn="r" rtl="1"/>
            <a:r>
              <a:rPr lang="ar-JO" dirty="0" smtClean="0"/>
              <a:t>زيادة في تركيز السكريات </a:t>
            </a:r>
            <a:r>
              <a:rPr lang="ar-JO" dirty="0" err="1" smtClean="0"/>
              <a:t>الاحادية</a:t>
            </a:r>
            <a:r>
              <a:rPr lang="ar-JO" dirty="0" smtClean="0"/>
              <a:t> </a:t>
            </a:r>
          </a:p>
          <a:p>
            <a:pPr algn="r" rtl="1"/>
            <a:r>
              <a:rPr lang="ar-JO" dirty="0" smtClean="0"/>
              <a:t>توقف </a:t>
            </a:r>
            <a:r>
              <a:rPr lang="ar-JO" dirty="0" err="1" smtClean="0"/>
              <a:t>الانزيمات</a:t>
            </a:r>
            <a:r>
              <a:rPr lang="ar-JO" dirty="0" smtClean="0"/>
              <a:t> </a:t>
            </a:r>
          </a:p>
          <a:p>
            <a:pPr algn="r" rtl="1"/>
            <a:r>
              <a:rPr lang="ar-JO" dirty="0" smtClean="0"/>
              <a:t>ثبات الحموضة عند </a:t>
            </a:r>
            <a:r>
              <a:rPr lang="en-US" dirty="0" smtClean="0"/>
              <a:t>PH</a:t>
            </a:r>
            <a:r>
              <a:rPr lang="ar-JO" dirty="0" smtClean="0"/>
              <a:t> 5.5 – 6</a:t>
            </a:r>
          </a:p>
          <a:p>
            <a:pPr algn="r" rtl="1"/>
            <a:r>
              <a:rPr lang="ar-JO" dirty="0" smtClean="0"/>
              <a:t>اللون بني محمر </a:t>
            </a:r>
            <a:r>
              <a:rPr lang="ar-JO" dirty="0" err="1" smtClean="0"/>
              <a:t>الى</a:t>
            </a:r>
            <a:r>
              <a:rPr lang="ar-JO" dirty="0" smtClean="0"/>
              <a:t> بني داكن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smtClean="0"/>
              <a:t>التبريد </a:t>
            </a:r>
            <a:r>
              <a:rPr lang="ar-JO" dirty="0" err="1" smtClean="0"/>
              <a:t>الاولي</a:t>
            </a:r>
            <a:r>
              <a:rPr lang="ar-JO" dirty="0" smtClean="0"/>
              <a:t> المبدئي </a:t>
            </a:r>
            <a:r>
              <a:rPr lang="en-US" dirty="0" err="1" smtClean="0"/>
              <a:t>Precooling</a:t>
            </a:r>
            <a:endParaRPr lang="en-US" dirty="0"/>
          </a:p>
        </p:txBody>
      </p:sp>
      <p:sp>
        <p:nvSpPr>
          <p:cNvPr id="3" name="Content Placeholder 2"/>
          <p:cNvSpPr>
            <a:spLocks noGrp="1"/>
          </p:cNvSpPr>
          <p:nvPr>
            <p:ph idx="1"/>
          </p:nvPr>
        </p:nvSpPr>
        <p:spPr/>
        <p:txBody>
          <a:bodyPr>
            <a:normAutofit fontScale="92500"/>
          </a:bodyPr>
          <a:lstStyle/>
          <a:p>
            <a:pPr algn="r" rtl="1"/>
            <a:r>
              <a:rPr lang="ar-JO" dirty="0" smtClean="0"/>
              <a:t>ويقصد </a:t>
            </a:r>
            <a:r>
              <a:rPr lang="ar-JO" dirty="0" err="1" smtClean="0"/>
              <a:t>بها</a:t>
            </a:r>
            <a:r>
              <a:rPr lang="ar-JO" dirty="0" smtClean="0"/>
              <a:t> خفض حرارة </a:t>
            </a:r>
            <a:r>
              <a:rPr lang="ar-JO" dirty="0" err="1" smtClean="0"/>
              <a:t>منتوج</a:t>
            </a:r>
            <a:r>
              <a:rPr lang="ar-JO" dirty="0" smtClean="0"/>
              <a:t> التمر بعد عملية القطف من الحقل </a:t>
            </a:r>
            <a:r>
              <a:rPr lang="ar-JO" dirty="0" err="1" smtClean="0"/>
              <a:t>الى</a:t>
            </a:r>
            <a:r>
              <a:rPr lang="ar-JO" dirty="0" smtClean="0"/>
              <a:t> وحدة </a:t>
            </a:r>
            <a:r>
              <a:rPr lang="ar-JO" dirty="0" err="1" smtClean="0"/>
              <a:t>الانتاج</a:t>
            </a:r>
            <a:r>
              <a:rPr lang="ar-JO" dirty="0" smtClean="0"/>
              <a:t> وذلك للتخلص مما يلي : </a:t>
            </a:r>
          </a:p>
          <a:p>
            <a:pPr algn="r" rtl="1">
              <a:buNone/>
            </a:pPr>
            <a:r>
              <a:rPr lang="ar-JO" dirty="0" smtClean="0"/>
              <a:t>1 – التخلص من حرارة الحقل من 45 </a:t>
            </a:r>
            <a:r>
              <a:rPr lang="ar-JO" dirty="0" err="1" smtClean="0"/>
              <a:t>م</a:t>
            </a:r>
            <a:r>
              <a:rPr lang="ar-JO" dirty="0" smtClean="0"/>
              <a:t> </a:t>
            </a:r>
            <a:r>
              <a:rPr lang="ar-JO" dirty="0" err="1" smtClean="0"/>
              <a:t>الى</a:t>
            </a:r>
            <a:r>
              <a:rPr lang="ar-JO" dirty="0" smtClean="0"/>
              <a:t> 10 </a:t>
            </a:r>
            <a:r>
              <a:rPr lang="ar-JO" dirty="0" err="1" smtClean="0"/>
              <a:t>م</a:t>
            </a:r>
            <a:endParaRPr lang="ar-JO" dirty="0" smtClean="0"/>
          </a:p>
          <a:p>
            <a:pPr algn="r" rtl="1">
              <a:buNone/>
            </a:pPr>
            <a:r>
              <a:rPr lang="ar-JO" dirty="0" smtClean="0"/>
              <a:t>2 – تقليل عملية التنفس والعمليات الحيوية</a:t>
            </a:r>
          </a:p>
          <a:p>
            <a:pPr algn="r" rtl="1">
              <a:buNone/>
            </a:pPr>
            <a:r>
              <a:rPr lang="ar-JO" dirty="0" smtClean="0"/>
              <a:t>3 – تقليل عملية النضج </a:t>
            </a:r>
            <a:r>
              <a:rPr lang="ar-JO" dirty="0" err="1" smtClean="0"/>
              <a:t>او</a:t>
            </a:r>
            <a:r>
              <a:rPr lang="ar-JO" dirty="0" smtClean="0"/>
              <a:t> </a:t>
            </a:r>
            <a:r>
              <a:rPr lang="ar-JO" dirty="0" err="1" smtClean="0"/>
              <a:t>ايقافها</a:t>
            </a:r>
            <a:r>
              <a:rPr lang="ar-JO" dirty="0" smtClean="0"/>
              <a:t> </a:t>
            </a:r>
          </a:p>
          <a:p>
            <a:pPr algn="r" rtl="1">
              <a:buNone/>
            </a:pPr>
            <a:r>
              <a:rPr lang="ar-JO" dirty="0" smtClean="0"/>
              <a:t>4 – تقليل الفقد في الوزن </a:t>
            </a:r>
          </a:p>
          <a:p>
            <a:pPr algn="r" rtl="1">
              <a:buNone/>
            </a:pPr>
            <a:r>
              <a:rPr lang="ar-JO" dirty="0" smtClean="0"/>
              <a:t>5 – منع الذبول للثمار</a:t>
            </a:r>
          </a:p>
          <a:p>
            <a:pPr algn="r" rtl="1">
              <a:buNone/>
            </a:pPr>
            <a:r>
              <a:rPr lang="ar-JO" dirty="0" smtClean="0"/>
              <a:t>6- سرعة عملية التبريد تتفاوت ما بين 5 ساعات </a:t>
            </a:r>
            <a:r>
              <a:rPr lang="ar-JO" dirty="0" err="1" smtClean="0"/>
              <a:t>الى</a:t>
            </a:r>
            <a:r>
              <a:rPr lang="ar-JO" dirty="0" smtClean="0"/>
              <a:t> 12 ساعة</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smtClean="0"/>
              <a:t>طرق التبريد</a:t>
            </a:r>
            <a:endParaRPr lang="en-US" dirty="0"/>
          </a:p>
        </p:txBody>
      </p:sp>
      <p:sp>
        <p:nvSpPr>
          <p:cNvPr id="3" name="Content Placeholder 2"/>
          <p:cNvSpPr>
            <a:spLocks noGrp="1"/>
          </p:cNvSpPr>
          <p:nvPr>
            <p:ph idx="1"/>
          </p:nvPr>
        </p:nvSpPr>
        <p:spPr/>
        <p:txBody>
          <a:bodyPr/>
          <a:lstStyle/>
          <a:p>
            <a:pPr algn="r" rtl="1"/>
            <a:r>
              <a:rPr lang="ar-JO" dirty="0" smtClean="0"/>
              <a:t>غرف التبريد العادية </a:t>
            </a:r>
          </a:p>
          <a:p>
            <a:pPr algn="r" rtl="1"/>
            <a:r>
              <a:rPr lang="ar-JO" dirty="0" smtClean="0"/>
              <a:t>التبريد بدفع الهواء البارد </a:t>
            </a:r>
          </a:p>
          <a:p>
            <a:pPr algn="r" rtl="1"/>
            <a:r>
              <a:rPr lang="ar-JO" dirty="0" smtClean="0"/>
              <a:t>التبريد تحت التفريغ</a:t>
            </a:r>
          </a:p>
          <a:p>
            <a:pPr algn="r" rtl="1"/>
            <a:r>
              <a:rPr lang="ar-JO" dirty="0" smtClean="0"/>
              <a:t>التبريد بالماء </a:t>
            </a:r>
          </a:p>
          <a:p>
            <a:pPr algn="r" rtl="1">
              <a:buNone/>
            </a:pPr>
            <a:endParaRPr lang="ar-JO" dirty="0" smtClean="0"/>
          </a:p>
          <a:p>
            <a:pPr algn="r" rtl="1">
              <a:buNone/>
            </a:pPr>
            <a:r>
              <a:rPr lang="ar-JO" dirty="0" smtClean="0"/>
              <a:t>وبالنسبة </a:t>
            </a:r>
            <a:r>
              <a:rPr lang="ar-JO" dirty="0" err="1" smtClean="0"/>
              <a:t>الى</a:t>
            </a:r>
            <a:r>
              <a:rPr lang="ar-JO" dirty="0" smtClean="0"/>
              <a:t> تمر المجهول يفضل التبريد بالغرف العادية </a:t>
            </a:r>
            <a:r>
              <a:rPr lang="ar-JO" dirty="0" err="1" smtClean="0"/>
              <a:t>او</a:t>
            </a:r>
            <a:r>
              <a:rPr lang="ar-JO" dirty="0" smtClean="0"/>
              <a:t> التبريد بدفع الهواء </a:t>
            </a:r>
            <a:r>
              <a:rPr lang="ar-JO" dirty="0" err="1" smtClean="0"/>
              <a:t>او</a:t>
            </a:r>
            <a:r>
              <a:rPr lang="ar-JO" dirty="0" smtClean="0"/>
              <a:t> التبريد تحت التفريغ</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smtClean="0"/>
              <a:t>عمليات التعبئة في الحقل والنقل </a:t>
            </a:r>
            <a:endParaRPr lang="en-US" dirty="0"/>
          </a:p>
        </p:txBody>
      </p:sp>
      <p:sp>
        <p:nvSpPr>
          <p:cNvPr id="3" name="Content Placeholder 2"/>
          <p:cNvSpPr>
            <a:spLocks noGrp="1"/>
          </p:cNvSpPr>
          <p:nvPr>
            <p:ph idx="1"/>
          </p:nvPr>
        </p:nvSpPr>
        <p:spPr/>
        <p:txBody>
          <a:bodyPr>
            <a:normAutofit lnSpcReduction="10000"/>
          </a:bodyPr>
          <a:lstStyle/>
          <a:p>
            <a:pPr algn="r" rtl="1">
              <a:buNone/>
            </a:pPr>
            <a:r>
              <a:rPr lang="ar-JO" dirty="0" smtClean="0"/>
              <a:t>تعتبر هذه العملية من </a:t>
            </a:r>
            <a:r>
              <a:rPr lang="ar-JO" dirty="0" err="1" smtClean="0"/>
              <a:t>اهم</a:t>
            </a:r>
            <a:r>
              <a:rPr lang="ar-JO" dirty="0" smtClean="0"/>
              <a:t> العمليات في سلسلة الجني والحصاد </a:t>
            </a:r>
          </a:p>
          <a:p>
            <a:pPr algn="r" rtl="1">
              <a:buNone/>
            </a:pPr>
            <a:r>
              <a:rPr lang="ar-JO" dirty="0" smtClean="0"/>
              <a:t>1- الاهتمام بنوعية العبوات ومقاييسها خصوصا لتمر المجهول </a:t>
            </a:r>
          </a:p>
          <a:p>
            <a:pPr algn="r" rtl="1">
              <a:buNone/>
            </a:pPr>
            <a:r>
              <a:rPr lang="ar-JO" dirty="0" smtClean="0"/>
              <a:t>2- الاهتمام بحساسية الثمار ودرجة رطوبتها </a:t>
            </a:r>
          </a:p>
          <a:p>
            <a:pPr algn="r" rtl="1">
              <a:buNone/>
            </a:pPr>
            <a:r>
              <a:rPr lang="ar-JO" dirty="0" smtClean="0"/>
              <a:t>3- الاهتمام بالمسافة ما بين الحقل ومشغل </a:t>
            </a:r>
            <a:r>
              <a:rPr lang="ar-JO" dirty="0" err="1" smtClean="0"/>
              <a:t>الانتاج</a:t>
            </a:r>
            <a:r>
              <a:rPr lang="ar-JO" dirty="0" smtClean="0"/>
              <a:t>، كلما كان قريبا كلما كان </a:t>
            </a:r>
            <a:r>
              <a:rPr lang="ar-JO" dirty="0" err="1" smtClean="0"/>
              <a:t>افضل</a:t>
            </a:r>
            <a:r>
              <a:rPr lang="ar-JO" dirty="0" smtClean="0"/>
              <a:t> </a:t>
            </a:r>
          </a:p>
          <a:p>
            <a:pPr algn="r" rtl="1">
              <a:buNone/>
            </a:pPr>
            <a:r>
              <a:rPr lang="ar-JO" dirty="0" smtClean="0"/>
              <a:t>4- الاهتمام بنوعية الفرز ونوعية التنظيف </a:t>
            </a:r>
          </a:p>
          <a:p>
            <a:pPr algn="r" rtl="1">
              <a:buNone/>
            </a:pPr>
            <a:r>
              <a:rPr lang="ar-JO" dirty="0" smtClean="0"/>
              <a:t>5- يفضل استخدام مراكز الفرز والتدريج </a:t>
            </a:r>
            <a:r>
              <a:rPr lang="ar-JO" dirty="0" err="1" smtClean="0"/>
              <a:t>والتوضيب</a:t>
            </a:r>
            <a:endParaRPr lang="ar-JO" dirty="0" smtClean="0"/>
          </a:p>
          <a:p>
            <a:pPr algn="r" rtl="1">
              <a:buNone/>
            </a:pPr>
            <a:r>
              <a:rPr lang="ar-JO" dirty="0" smtClean="0"/>
              <a:t>6- يفضل استخدام السيارات المبردة في نقل </a:t>
            </a:r>
            <a:r>
              <a:rPr lang="ar-JO" smtClean="0"/>
              <a:t>المنتوج</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3200" dirty="0" smtClean="0"/>
              <a:t>الاعداد والتحضير</a:t>
            </a:r>
            <a:endParaRPr lang="en-US" sz="3200" dirty="0"/>
          </a:p>
        </p:txBody>
      </p:sp>
      <p:sp>
        <p:nvSpPr>
          <p:cNvPr id="3" name="Content Placeholder 2"/>
          <p:cNvSpPr>
            <a:spLocks noGrp="1"/>
          </p:cNvSpPr>
          <p:nvPr>
            <p:ph idx="1"/>
          </p:nvPr>
        </p:nvSpPr>
        <p:spPr/>
        <p:txBody>
          <a:bodyPr/>
          <a:lstStyle/>
          <a:p>
            <a:pPr algn="r">
              <a:buNone/>
            </a:pPr>
            <a:r>
              <a:rPr lang="ar-JO" dirty="0" smtClean="0"/>
              <a:t>1_ العناية بالقطف </a:t>
            </a:r>
          </a:p>
          <a:p>
            <a:pPr algn="r">
              <a:buNone/>
            </a:pPr>
            <a:r>
              <a:rPr lang="ar-JO" dirty="0" smtClean="0"/>
              <a:t>2_ </a:t>
            </a:r>
            <a:r>
              <a:rPr lang="ar-JO" dirty="0" smtClean="0"/>
              <a:t>تعبئة </a:t>
            </a:r>
            <a:r>
              <a:rPr lang="ar-JO" dirty="0" smtClean="0"/>
              <a:t>التمور في اقفاص بلاستيكية نظيفة </a:t>
            </a:r>
          </a:p>
          <a:p>
            <a:pPr algn="r">
              <a:buNone/>
            </a:pPr>
            <a:r>
              <a:rPr lang="ar-JO" dirty="0" smtClean="0"/>
              <a:t>3_ خفض درجة حرارة التمور الى 10%</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الفرز الاولي للتمور </a:t>
            </a:r>
            <a:endParaRPr lang="en-US" dirty="0"/>
          </a:p>
        </p:txBody>
      </p:sp>
      <p:sp>
        <p:nvSpPr>
          <p:cNvPr id="3" name="Content Placeholder 2"/>
          <p:cNvSpPr>
            <a:spLocks noGrp="1"/>
          </p:cNvSpPr>
          <p:nvPr>
            <p:ph idx="1"/>
          </p:nvPr>
        </p:nvSpPr>
        <p:spPr/>
        <p:txBody>
          <a:bodyPr/>
          <a:lstStyle/>
          <a:p>
            <a:pPr algn="r">
              <a:buNone/>
            </a:pPr>
            <a:r>
              <a:rPr lang="ar-JO" dirty="0" smtClean="0"/>
              <a:t>عمليات الخزن و التعبئة والتغليف :</a:t>
            </a:r>
          </a:p>
          <a:p>
            <a:pPr algn="r">
              <a:buNone/>
            </a:pPr>
            <a:r>
              <a:rPr lang="ar-JO" dirty="0" smtClean="0"/>
              <a:t>1_ عملية الفرز الجيد من  التمور الفاسدة و التالفة والمتضررة </a:t>
            </a:r>
          </a:p>
          <a:p>
            <a:pPr algn="r">
              <a:buNone/>
            </a:pPr>
            <a:r>
              <a:rPr lang="ar-JO" dirty="0" smtClean="0"/>
              <a:t>2_ غسل التمور </a:t>
            </a:r>
          </a:p>
          <a:p>
            <a:pPr algn="r">
              <a:buNone/>
            </a:pPr>
            <a:r>
              <a:rPr lang="ar-JO" dirty="0" smtClean="0"/>
              <a:t>3_ تجفيف التمور بالهواء الجاف </a:t>
            </a:r>
          </a:p>
          <a:p>
            <a:pPr algn="r">
              <a:buNone/>
            </a:pPr>
            <a:r>
              <a:rPr lang="ar-JO" dirty="0" smtClean="0"/>
              <a:t>4_ التعئبة  في كارتون </a:t>
            </a:r>
          </a:p>
          <a:p>
            <a:pPr algn="r">
              <a:buNone/>
            </a:pPr>
            <a:r>
              <a:rPr lang="ar-JO" dirty="0" smtClean="0"/>
              <a:t>5_ التعقيم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smtClean="0"/>
              <a:t>اجراءات الحصاد </a:t>
            </a:r>
            <a:endParaRPr lang="en-US" sz="4000" dirty="0"/>
          </a:p>
        </p:txBody>
      </p:sp>
      <p:sp>
        <p:nvSpPr>
          <p:cNvPr id="3" name="Content Placeholder 2"/>
          <p:cNvSpPr>
            <a:spLocks noGrp="1"/>
          </p:cNvSpPr>
          <p:nvPr>
            <p:ph idx="1"/>
          </p:nvPr>
        </p:nvSpPr>
        <p:spPr>
          <a:xfrm>
            <a:off x="457200" y="1600200"/>
            <a:ext cx="8686800" cy="5257800"/>
          </a:xfrm>
        </p:spPr>
        <p:txBody>
          <a:bodyPr/>
          <a:lstStyle/>
          <a:p>
            <a:pPr marL="514350" indent="-514350" algn="r">
              <a:buNone/>
            </a:pPr>
            <a:r>
              <a:rPr lang="ar-JO" dirty="0" smtClean="0"/>
              <a:t>1_ يتم الحصاد من خلال ابرد اوقات اليوم </a:t>
            </a:r>
          </a:p>
          <a:p>
            <a:pPr marL="514350" indent="-514350" algn="r">
              <a:buNone/>
            </a:pPr>
            <a:r>
              <a:rPr lang="ar-JO" dirty="0" smtClean="0"/>
              <a:t>2_مراعاة تجنب حدوث جروح او  كدمات على الثمار </a:t>
            </a:r>
          </a:p>
          <a:p>
            <a:pPr marL="514350" indent="-514350" algn="r">
              <a:buNone/>
            </a:pPr>
            <a:r>
              <a:rPr lang="ar-JO" dirty="0" smtClean="0"/>
              <a:t>3_ وضع الثمار المحصودة في مكان مضلل </a:t>
            </a:r>
          </a:p>
          <a:p>
            <a:pPr marL="514350" indent="-514350" algn="r">
              <a:buNone/>
            </a:pPr>
            <a:r>
              <a:rPr lang="ar-JO" dirty="0" smtClean="0"/>
              <a:t>4_ الضرورة على ان تكون اوعية النقل نظيفة ومعقمة</a:t>
            </a:r>
          </a:p>
          <a:p>
            <a:pPr marL="514350" indent="-514350" algn="r">
              <a:buNone/>
            </a:pPr>
            <a:r>
              <a:rPr lang="ar-JO" dirty="0" smtClean="0"/>
              <a:t>5_ حجم العبوات الحقلية كلما كان صغير كلما يكون افضل </a:t>
            </a:r>
          </a:p>
          <a:p>
            <a:pPr marL="514350" indent="-514350" algn="r">
              <a:buNone/>
            </a:pPr>
            <a:r>
              <a:rPr lang="ar-JO" dirty="0" smtClean="0"/>
              <a:t>6_ تطبيق معاملات ما بعد الحصاد فورا</a:t>
            </a:r>
          </a:p>
          <a:p>
            <a:pPr marL="514350" indent="-514350" algn="r">
              <a:buNone/>
            </a:pPr>
            <a:r>
              <a:rPr lang="ar-JO" dirty="0" smtClean="0"/>
              <a:t>7_ عدم خلط الثمار الجيدة مع الردئية </a:t>
            </a:r>
          </a:p>
          <a:p>
            <a:pPr marL="514350" indent="-514350" algn="r">
              <a:buNone/>
            </a:pPr>
            <a:r>
              <a:rPr lang="ar-JO" dirty="0" smtClean="0"/>
              <a:t>8_ استخدام اداوت نظيفة و معقمة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smtClean="0"/>
              <a:t>اهمية درجة الحرارة على سلامة الثمار </a:t>
            </a:r>
            <a:endParaRPr lang="en-US" sz="4000" dirty="0"/>
          </a:p>
        </p:txBody>
      </p:sp>
      <p:sp>
        <p:nvSpPr>
          <p:cNvPr id="3" name="Content Placeholder 2"/>
          <p:cNvSpPr>
            <a:spLocks noGrp="1"/>
          </p:cNvSpPr>
          <p:nvPr>
            <p:ph idx="1"/>
          </p:nvPr>
        </p:nvSpPr>
        <p:spPr>
          <a:xfrm>
            <a:off x="0" y="1600200"/>
            <a:ext cx="8686800" cy="5257800"/>
          </a:xfrm>
        </p:spPr>
        <p:txBody>
          <a:bodyPr/>
          <a:lstStyle/>
          <a:p>
            <a:pPr algn="r">
              <a:buNone/>
            </a:pPr>
            <a:r>
              <a:rPr lang="ar-JO" dirty="0" smtClean="0"/>
              <a:t>1_ الحرارة  العالية تسبب فقد المحتوى الرطوبية للثمار </a:t>
            </a:r>
          </a:p>
          <a:p>
            <a:pPr algn="r">
              <a:buNone/>
            </a:pPr>
            <a:r>
              <a:rPr lang="ar-JO" dirty="0" smtClean="0"/>
              <a:t>2_ الحرارة العالية تزيد  معدل التنفس </a:t>
            </a:r>
          </a:p>
          <a:p>
            <a:pPr algn="r">
              <a:buNone/>
            </a:pPr>
            <a:r>
              <a:rPr lang="ar-JO" dirty="0" smtClean="0"/>
              <a:t>3_ الحرارة العالية تدخل ثمار في طور الشيخوخة وتزيد من من طراوتها  </a:t>
            </a:r>
          </a:p>
          <a:p>
            <a:pPr algn="r">
              <a:buNone/>
            </a:pPr>
            <a:r>
              <a:rPr lang="ar-JO" dirty="0" smtClean="0"/>
              <a:t>4_ زيادة الحرارة تزيد من عمليات الاصابة بالفطريات والخمائر و البكتريا  </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3600" dirty="0" smtClean="0"/>
              <a:t>التبريد الاولي</a:t>
            </a:r>
            <a:endParaRPr lang="en-US" sz="3600" dirty="0"/>
          </a:p>
        </p:txBody>
      </p:sp>
      <p:sp>
        <p:nvSpPr>
          <p:cNvPr id="3" name="Content Placeholder 2"/>
          <p:cNvSpPr>
            <a:spLocks noGrp="1"/>
          </p:cNvSpPr>
          <p:nvPr>
            <p:ph idx="1"/>
          </p:nvPr>
        </p:nvSpPr>
        <p:spPr/>
        <p:txBody>
          <a:bodyPr/>
          <a:lstStyle/>
          <a:p>
            <a:pPr algn="r">
              <a:buNone/>
            </a:pPr>
            <a:r>
              <a:rPr lang="ar-JO" dirty="0" smtClean="0"/>
              <a:t>1_ خفض درجة حرارة الثمار  من حرارة الحقل الى درجة حرارة  10% </a:t>
            </a:r>
          </a:p>
          <a:p>
            <a:pPr algn="r">
              <a:buNone/>
            </a:pPr>
            <a:r>
              <a:rPr lang="ar-JO" dirty="0" smtClean="0"/>
              <a:t>2_ استخدام طرق التبريد المختلفة لخفض درجة الحرارة </a:t>
            </a:r>
          </a:p>
          <a:p>
            <a:pPr algn="r">
              <a:buNone/>
            </a:pPr>
            <a:r>
              <a:rPr lang="ar-JO" dirty="0" smtClean="0"/>
              <a:t>استعمال تبريد هواء بارد </a:t>
            </a:r>
          </a:p>
          <a:p>
            <a:pPr algn="r">
              <a:buNone/>
            </a:pPr>
            <a:r>
              <a:rPr lang="ar-JO" dirty="0" smtClean="0"/>
              <a:t>3_ استعال التبريد بالتفريغ الهوائي</a:t>
            </a:r>
          </a:p>
          <a:p>
            <a:pPr algn="r">
              <a:buNone/>
            </a:pPr>
            <a:r>
              <a:rPr lang="ar-JO" dirty="0" smtClean="0"/>
              <a:t>4_ استعمال المبردات الهوائية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الاهداف </a:t>
            </a:r>
            <a:endParaRPr lang="en-US" dirty="0"/>
          </a:p>
        </p:txBody>
      </p:sp>
      <p:sp>
        <p:nvSpPr>
          <p:cNvPr id="3" name="Content Placeholder 2"/>
          <p:cNvSpPr>
            <a:spLocks noGrp="1"/>
          </p:cNvSpPr>
          <p:nvPr>
            <p:ph idx="1"/>
          </p:nvPr>
        </p:nvSpPr>
        <p:spPr/>
        <p:txBody>
          <a:bodyPr>
            <a:normAutofit/>
          </a:bodyPr>
          <a:lstStyle/>
          <a:p>
            <a:pPr marL="4114800" lvl="8" indent="-457200" algn="r">
              <a:lnSpc>
                <a:spcPct val="150000"/>
              </a:lnSpc>
              <a:buNone/>
            </a:pPr>
            <a:r>
              <a:rPr lang="ar-JO" sz="2800" dirty="0" smtClean="0"/>
              <a:t>تقليل </a:t>
            </a:r>
            <a:r>
              <a:rPr lang="ar-JO" sz="2800" dirty="0" smtClean="0"/>
              <a:t>الفاقد بعد الحصاد </a:t>
            </a:r>
            <a:r>
              <a:rPr lang="ar-JO" sz="2800" dirty="0" smtClean="0"/>
              <a:t>من </a:t>
            </a:r>
            <a:r>
              <a:rPr lang="ar-JO" sz="2800" dirty="0" smtClean="0"/>
              <a:t>5% </a:t>
            </a:r>
            <a:r>
              <a:rPr lang="ar-JO" sz="2800" dirty="0" err="1" smtClean="0"/>
              <a:t>الى</a:t>
            </a:r>
            <a:r>
              <a:rPr lang="ar-JO" sz="2800" dirty="0" smtClean="0"/>
              <a:t> 10</a:t>
            </a:r>
            <a:r>
              <a:rPr lang="ar-JO" sz="2800" dirty="0" smtClean="0"/>
              <a:t>%</a:t>
            </a:r>
          </a:p>
          <a:p>
            <a:pPr marL="4114800" lvl="8" indent="-457200" algn="r">
              <a:lnSpc>
                <a:spcPct val="150000"/>
              </a:lnSpc>
              <a:buNone/>
            </a:pPr>
            <a:r>
              <a:rPr lang="ar-JO" sz="2800" dirty="0" smtClean="0"/>
              <a:t>المحافظة على الجودة </a:t>
            </a:r>
          </a:p>
          <a:p>
            <a:pPr marL="4114800" lvl="8" indent="-457200" algn="r">
              <a:lnSpc>
                <a:spcPct val="150000"/>
              </a:lnSpc>
              <a:buNone/>
            </a:pPr>
            <a:r>
              <a:rPr lang="ar-JO" sz="2800" dirty="0" smtClean="0"/>
              <a:t>توفير سلامة المنتج </a:t>
            </a:r>
            <a:r>
              <a:rPr lang="en-US" sz="2800" dirty="0" smtClean="0"/>
              <a:t>  </a:t>
            </a:r>
            <a:endParaRPr 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smtClean="0"/>
              <a:t>الحفاظ على المحتوى الرطوبي للثمار</a:t>
            </a:r>
            <a:endParaRPr lang="en-US" sz="4000" dirty="0"/>
          </a:p>
        </p:txBody>
      </p:sp>
      <p:sp>
        <p:nvSpPr>
          <p:cNvPr id="3" name="Content Placeholder 2"/>
          <p:cNvSpPr>
            <a:spLocks noGrp="1"/>
          </p:cNvSpPr>
          <p:nvPr>
            <p:ph idx="1"/>
          </p:nvPr>
        </p:nvSpPr>
        <p:spPr/>
        <p:txBody>
          <a:bodyPr/>
          <a:lstStyle/>
          <a:p>
            <a:pPr algn="r">
              <a:buNone/>
            </a:pPr>
            <a:r>
              <a:rPr lang="ar-JO" dirty="0" smtClean="0"/>
              <a:t>1_ مراقبة الرطوبة بستعمال الهايغروميتر </a:t>
            </a:r>
          </a:p>
          <a:p>
            <a:pPr algn="r">
              <a:buNone/>
            </a:pPr>
            <a:r>
              <a:rPr lang="ar-JO" dirty="0" smtClean="0"/>
              <a:t>2_ معرفة الاحتياج الرطوبي الانسب لكل صنف من التمور</a:t>
            </a:r>
          </a:p>
          <a:p>
            <a:pPr algn="r">
              <a:buNone/>
            </a:pPr>
            <a:r>
              <a:rPr lang="ar-JO" dirty="0" smtClean="0"/>
              <a:t>3_ الالمام بطرق الترطيب </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smtClean="0"/>
              <a:t>عوامل تدهور التمور </a:t>
            </a:r>
            <a:endParaRPr lang="en-US" sz="4000" dirty="0"/>
          </a:p>
        </p:txBody>
      </p:sp>
      <p:sp>
        <p:nvSpPr>
          <p:cNvPr id="3" name="Content Placeholder 2"/>
          <p:cNvSpPr>
            <a:spLocks noGrp="1"/>
          </p:cNvSpPr>
          <p:nvPr>
            <p:ph idx="1"/>
          </p:nvPr>
        </p:nvSpPr>
        <p:spPr/>
        <p:txBody>
          <a:bodyPr/>
          <a:lstStyle/>
          <a:p>
            <a:pPr algn="r">
              <a:buNone/>
            </a:pPr>
            <a:r>
              <a:rPr lang="ar-JO" dirty="0" smtClean="0"/>
              <a:t>1_ التنفس يزداد بزدياد درجة الحرارة </a:t>
            </a:r>
          </a:p>
          <a:p>
            <a:pPr algn="r">
              <a:buNone/>
            </a:pPr>
            <a:r>
              <a:rPr lang="ar-JO" dirty="0" smtClean="0"/>
              <a:t>2_  التبخر وفقدان الماء نتيجة الهواء المحيط بالتمور</a:t>
            </a:r>
          </a:p>
          <a:p>
            <a:pPr algn="r">
              <a:buNone/>
            </a:pPr>
            <a:r>
              <a:rPr lang="ar-JO" dirty="0" smtClean="0"/>
              <a:t>3_  قصر العر التسويقي والعمر التخزيني نتيجة التدهور</a:t>
            </a:r>
            <a:endParaRPr lang="ar-JO" dirty="0"/>
          </a:p>
          <a:p>
            <a:pPr algn="r">
              <a:buNone/>
            </a:pPr>
            <a:r>
              <a:rPr lang="ar-JO" dirty="0" smtClean="0"/>
              <a:t>4_ فقدان  صلابة الثمار </a:t>
            </a:r>
            <a:endParaRPr lang="ar-JO" dirty="0"/>
          </a:p>
          <a:p>
            <a:pPr algn="r">
              <a:buNone/>
            </a:pPr>
            <a:r>
              <a:rPr lang="ar-JO" dirty="0" smtClean="0"/>
              <a:t> 5_ الاضرار الفيسيولجية والاصابات المرضية</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smtClean="0"/>
              <a:t>عوامل تدهور اخرى </a:t>
            </a:r>
            <a:endParaRPr lang="en-US" sz="4000" dirty="0"/>
          </a:p>
        </p:txBody>
      </p:sp>
      <p:sp>
        <p:nvSpPr>
          <p:cNvPr id="3" name="Content Placeholder 2"/>
          <p:cNvSpPr>
            <a:spLocks noGrp="1"/>
          </p:cNvSpPr>
          <p:nvPr>
            <p:ph idx="1"/>
          </p:nvPr>
        </p:nvSpPr>
        <p:spPr/>
        <p:txBody>
          <a:bodyPr/>
          <a:lstStyle/>
          <a:p>
            <a:pPr algn="r">
              <a:buNone/>
            </a:pPr>
            <a:r>
              <a:rPr lang="ar-JO" dirty="0" smtClean="0"/>
              <a:t>1_  زيادة فقدان الماء من التمور نتيجة التدهور الحاصل الذي</a:t>
            </a:r>
          </a:p>
          <a:p>
            <a:pPr algn="r">
              <a:buNone/>
            </a:pPr>
            <a:r>
              <a:rPr lang="ar-JO" dirty="0" smtClean="0"/>
              <a:t>يؤدي الى فقدان الجودة في المظهر (  الامتلاء  الشكل  واللمعان  النظارة )</a:t>
            </a:r>
          </a:p>
          <a:p>
            <a:pPr algn="r">
              <a:buNone/>
            </a:pPr>
            <a:r>
              <a:rPr lang="ar-JO" dirty="0" smtClean="0"/>
              <a:t>2_ التغيرات في الخصائص الحسية والجودة بالتمر</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smtClean="0"/>
              <a:t>اسباب فقدان الرطوبة من التمور</a:t>
            </a:r>
            <a:endParaRPr lang="en-US" sz="4000" dirty="0"/>
          </a:p>
        </p:txBody>
      </p:sp>
      <p:sp>
        <p:nvSpPr>
          <p:cNvPr id="3" name="Content Placeholder 2"/>
          <p:cNvSpPr>
            <a:spLocks noGrp="1"/>
          </p:cNvSpPr>
          <p:nvPr>
            <p:ph idx="1"/>
          </p:nvPr>
        </p:nvSpPr>
        <p:spPr/>
        <p:txBody>
          <a:bodyPr/>
          <a:lstStyle/>
          <a:p>
            <a:pPr algn="r">
              <a:buNone/>
            </a:pPr>
            <a:r>
              <a:rPr lang="ar-JO" dirty="0" smtClean="0"/>
              <a:t>1_ ارتفاع درجة الحرارة </a:t>
            </a:r>
          </a:p>
          <a:p>
            <a:pPr algn="r">
              <a:buNone/>
            </a:pPr>
            <a:r>
              <a:rPr lang="ar-JO" dirty="0" smtClean="0"/>
              <a:t>2_ شدة الرياح </a:t>
            </a:r>
          </a:p>
          <a:p>
            <a:pPr algn="r">
              <a:buNone/>
            </a:pPr>
            <a:r>
              <a:rPr lang="ar-JO" dirty="0" smtClean="0"/>
              <a:t>3_ عدم تغليف  الثمار بغطاء يحميها او بغرف تحميها </a:t>
            </a:r>
          </a:p>
          <a:p>
            <a:pPr algn="r">
              <a:buNone/>
            </a:pPr>
            <a:r>
              <a:rPr lang="ar-JO" dirty="0" smtClean="0"/>
              <a:t>4_ تعرضها  لحرارة الشمس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4000" dirty="0" smtClean="0"/>
              <a:t>حصاد وجني بلح البرحي</a:t>
            </a:r>
            <a:endParaRPr lang="en-US" sz="4000" dirty="0"/>
          </a:p>
        </p:txBody>
      </p:sp>
      <p:sp>
        <p:nvSpPr>
          <p:cNvPr id="3" name="Content Placeholder 2"/>
          <p:cNvSpPr>
            <a:spLocks noGrp="1"/>
          </p:cNvSpPr>
          <p:nvPr>
            <p:ph idx="1"/>
          </p:nvPr>
        </p:nvSpPr>
        <p:spPr>
          <a:xfrm>
            <a:off x="0" y="1600200"/>
            <a:ext cx="9144000" cy="5257800"/>
          </a:xfrm>
        </p:spPr>
        <p:txBody>
          <a:bodyPr/>
          <a:lstStyle/>
          <a:p>
            <a:pPr algn="r">
              <a:buNone/>
            </a:pPr>
            <a:r>
              <a:rPr lang="ar-JO" dirty="0" smtClean="0"/>
              <a:t>1_ يتم  جني  بلح البرحي بالاعتماد على  نضج الاولي للبلح بحيث يكون لونه اصفر مع قليل من الاخضرار هذا للتصدير الخارجي  بحيث  يحتاج الى وقت خزني لتطور النضج خلال فترة الشحن </a:t>
            </a:r>
          </a:p>
          <a:p>
            <a:pPr algn="r">
              <a:buNone/>
            </a:pPr>
            <a:r>
              <a:rPr lang="ar-JO" dirty="0" smtClean="0"/>
              <a:t>2_ بلح  للخزن المحلي ايضا يستخدم البلح الاصفر الناصع اللون  ويتم خزنه لمدة شهر للتسويق </a:t>
            </a:r>
          </a:p>
          <a:p>
            <a:pPr algn="r">
              <a:buNone/>
            </a:pPr>
            <a:r>
              <a:rPr lang="ar-JO" dirty="0" smtClean="0"/>
              <a:t>3_ بلح اصفر مشمشي يكون للاستهلاك مباشرة  </a:t>
            </a:r>
          </a:p>
          <a:p>
            <a:pPr algn="r">
              <a:buNone/>
            </a:pPr>
            <a:r>
              <a:rPr lang="ar-JO" dirty="0" smtClean="0"/>
              <a:t>4_ يجب ان تختفي المادة القابضة والالياف من الثمار لان وجودها يسبب كرمشة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رطب البرحي </a:t>
            </a:r>
            <a:endParaRPr lang="en-US" dirty="0"/>
          </a:p>
        </p:txBody>
      </p:sp>
      <p:sp>
        <p:nvSpPr>
          <p:cNvPr id="3" name="Content Placeholder 2"/>
          <p:cNvSpPr>
            <a:spLocks noGrp="1"/>
          </p:cNvSpPr>
          <p:nvPr>
            <p:ph idx="1"/>
          </p:nvPr>
        </p:nvSpPr>
        <p:spPr/>
        <p:txBody>
          <a:bodyPr/>
          <a:lstStyle/>
          <a:p>
            <a:pPr algn="r">
              <a:buNone/>
            </a:pPr>
            <a:r>
              <a:rPr lang="ar-JO" dirty="0" smtClean="0"/>
              <a:t>حالات رطب البرحي :</a:t>
            </a:r>
          </a:p>
          <a:p>
            <a:pPr algn="r">
              <a:buNone/>
            </a:pPr>
            <a:r>
              <a:rPr lang="ar-JO" dirty="0" smtClean="0"/>
              <a:t>1_ رطب نصفي: والذي يكون سكرياته احادية و ثنائية  </a:t>
            </a:r>
          </a:p>
          <a:p>
            <a:pPr algn="r">
              <a:buNone/>
            </a:pPr>
            <a:r>
              <a:rPr lang="ar-JO" dirty="0" smtClean="0"/>
              <a:t>2_ رطب كامل : وتكون ايضا تحتوي على سكريات احادية فقط </a:t>
            </a:r>
          </a:p>
          <a:p>
            <a:pPr algn="r">
              <a:buNone/>
            </a:pPr>
            <a:r>
              <a:rPr lang="ar-JO" dirty="0" smtClean="0"/>
              <a:t>3_ في الحالتين نسبة الرطوبة فيهما   40% الى 45 %  و خالية من الطعم القابض و الالياف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dirty="0" smtClean="0"/>
              <a:t>مواصفات البرحي للتصدير </a:t>
            </a:r>
            <a:endParaRPr lang="en-US" dirty="0"/>
          </a:p>
        </p:txBody>
      </p:sp>
      <p:sp>
        <p:nvSpPr>
          <p:cNvPr id="3" name="Content Placeholder 2"/>
          <p:cNvSpPr>
            <a:spLocks noGrp="1"/>
          </p:cNvSpPr>
          <p:nvPr>
            <p:ph idx="1"/>
          </p:nvPr>
        </p:nvSpPr>
        <p:spPr>
          <a:xfrm>
            <a:off x="-214346" y="1600200"/>
            <a:ext cx="9358346" cy="5472138"/>
          </a:xfrm>
        </p:spPr>
        <p:txBody>
          <a:bodyPr>
            <a:normAutofit/>
          </a:bodyPr>
          <a:lstStyle/>
          <a:p>
            <a:pPr algn="r">
              <a:buNone/>
            </a:pPr>
            <a:r>
              <a:rPr lang="ar-JO" dirty="0" smtClean="0"/>
              <a:t>1_ البلح  يكون لونه اصفر نظيف ناعم , صلب و تكون الحبة ملتصقة بالشمراخ </a:t>
            </a:r>
          </a:p>
          <a:p>
            <a:pPr algn="r">
              <a:buNone/>
            </a:pPr>
            <a:r>
              <a:rPr lang="ar-JO" dirty="0" smtClean="0"/>
              <a:t>2_ قطر البلح للتصدير لا يقل قطره عن 26 ملم </a:t>
            </a:r>
          </a:p>
          <a:p>
            <a:pPr algn="r">
              <a:buNone/>
            </a:pPr>
            <a:r>
              <a:rPr lang="ar-JO" dirty="0" smtClean="0"/>
              <a:t>3_ يجنى  بلح البلحي للتصدير  على شكل شماريخ خالية من الحشرات و نسبة الثمار الصفراء المشوبة  بخضرار بسيط لا تزيد عن 10 % الى  15% </a:t>
            </a:r>
          </a:p>
          <a:p>
            <a:pPr algn="r">
              <a:buNone/>
            </a:pPr>
            <a:r>
              <a:rPr lang="ar-JO" dirty="0" smtClean="0"/>
              <a:t>4_ عملية خزن البلح المصدر يكون على درجة  حرارة  من </a:t>
            </a:r>
          </a:p>
          <a:p>
            <a:pPr algn="r">
              <a:buNone/>
            </a:pPr>
            <a:r>
              <a:rPr lang="ar-JO" dirty="0" smtClean="0"/>
              <a:t>1% الى 3 % بأن تصل درجة الحرارة هذه الى مركز الشحنة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dirty="0" smtClean="0"/>
              <a:t>تمر البرحي</a:t>
            </a:r>
            <a:endParaRPr lang="en-US" dirty="0"/>
          </a:p>
        </p:txBody>
      </p:sp>
      <p:sp>
        <p:nvSpPr>
          <p:cNvPr id="3" name="Content Placeholder 2"/>
          <p:cNvSpPr>
            <a:spLocks noGrp="1"/>
          </p:cNvSpPr>
          <p:nvPr>
            <p:ph idx="1"/>
          </p:nvPr>
        </p:nvSpPr>
        <p:spPr>
          <a:xfrm>
            <a:off x="0" y="1214422"/>
            <a:ext cx="8929718" cy="5643578"/>
          </a:xfrm>
        </p:spPr>
        <p:txBody>
          <a:bodyPr/>
          <a:lstStyle/>
          <a:p>
            <a:pPr algn="r">
              <a:buNone/>
            </a:pPr>
            <a:r>
              <a:rPr lang="ar-JO" dirty="0" smtClean="0"/>
              <a:t>1_ هو المرحلة النهائية للنضج وهذا يتم على الشجرة او بتجفيف صناعي او بتجفيف شمسي </a:t>
            </a:r>
          </a:p>
          <a:p>
            <a:pPr algn="r">
              <a:buNone/>
            </a:pPr>
            <a:r>
              <a:rPr lang="ar-JO" dirty="0" smtClean="0"/>
              <a:t>2_ حفظ التمر البرحي : يحفظ في درجات  -5 الى -18 </a:t>
            </a:r>
          </a:p>
          <a:p>
            <a:pPr algn="r">
              <a:buNone/>
            </a:pP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عملية غسل التمور </a:t>
            </a:r>
            <a:endParaRPr lang="en-US" dirty="0"/>
          </a:p>
        </p:txBody>
      </p:sp>
      <p:sp>
        <p:nvSpPr>
          <p:cNvPr id="3" name="Content Placeholder 2"/>
          <p:cNvSpPr>
            <a:spLocks noGrp="1"/>
          </p:cNvSpPr>
          <p:nvPr>
            <p:ph idx="1"/>
          </p:nvPr>
        </p:nvSpPr>
        <p:spPr>
          <a:xfrm>
            <a:off x="0" y="1357298"/>
            <a:ext cx="8686800" cy="5500702"/>
          </a:xfrm>
        </p:spPr>
        <p:txBody>
          <a:bodyPr/>
          <a:lstStyle/>
          <a:p>
            <a:pPr algn="r">
              <a:buNone/>
            </a:pPr>
            <a:r>
              <a:rPr lang="ar-JO" dirty="0" smtClean="0"/>
              <a:t>1_ نتيجة حالة التمور على الشجر فانها تكون عرضة للتلوثات الفيزيائية و الكيميائية والمايكروبيولجيا </a:t>
            </a:r>
          </a:p>
          <a:p>
            <a:pPr algn="r">
              <a:buNone/>
            </a:pPr>
            <a:r>
              <a:rPr lang="ar-JO" dirty="0" smtClean="0"/>
              <a:t>2_ التلوثات الفيزيائية : الحرارة العالية , الاشعة </a:t>
            </a:r>
          </a:p>
          <a:p>
            <a:pPr algn="r">
              <a:buNone/>
            </a:pPr>
            <a:r>
              <a:rPr lang="ar-JO" dirty="0" smtClean="0"/>
              <a:t>3_ التلوثات الكيميائية : بقايا المبيد </a:t>
            </a:r>
          </a:p>
          <a:p>
            <a:pPr algn="r">
              <a:buNone/>
            </a:pPr>
            <a:r>
              <a:rPr lang="ar-JO" dirty="0" smtClean="0"/>
              <a:t>4_ التلوثات الميكروبيولجيا :  اعفان , بكتريا , خمائر </a:t>
            </a:r>
          </a:p>
          <a:p>
            <a:pPr algn="r">
              <a:buNone/>
            </a:pPr>
            <a:r>
              <a:rPr lang="ar-JO" dirty="0" smtClean="0"/>
              <a:t>5_ افرازات طيور , اتربة , رمل  </a:t>
            </a:r>
          </a:p>
          <a:p>
            <a:pPr algn="r">
              <a:buNone/>
            </a:pPr>
            <a:r>
              <a:rPr lang="ar-JO" dirty="0" smtClean="0"/>
              <a:t>وجميع هذه النقاط تحتاج الى عملية غسيل بمياه نظيفة ومعقمة </a:t>
            </a:r>
          </a:p>
          <a:p>
            <a:pPr algn="r">
              <a:buNone/>
            </a:pPr>
            <a:r>
              <a:rPr lang="ar-JO" dirty="0" smtClean="0"/>
              <a:t>اما المواد المعقة  فهي مركبات الكلور و الاوزون و بيروكسيد الهايدروجين  </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عملية تجفيف التمور </a:t>
            </a:r>
            <a:endParaRPr lang="en-US" dirty="0"/>
          </a:p>
        </p:txBody>
      </p:sp>
      <p:sp>
        <p:nvSpPr>
          <p:cNvPr id="3" name="Content Placeholder 2"/>
          <p:cNvSpPr>
            <a:spLocks noGrp="1"/>
          </p:cNvSpPr>
          <p:nvPr>
            <p:ph idx="1"/>
          </p:nvPr>
        </p:nvSpPr>
        <p:spPr/>
        <p:txBody>
          <a:bodyPr/>
          <a:lstStyle/>
          <a:p>
            <a:pPr algn="r">
              <a:buNone/>
            </a:pPr>
            <a:r>
              <a:rPr lang="ar-JO" dirty="0" smtClean="0"/>
              <a:t>التجفيف يتم بواسطة :</a:t>
            </a:r>
          </a:p>
          <a:p>
            <a:pPr algn="r">
              <a:buNone/>
            </a:pPr>
            <a:r>
              <a:rPr lang="ar-JO" dirty="0" smtClean="0"/>
              <a:t>1_ التجفيف الشمسي </a:t>
            </a:r>
          </a:p>
          <a:p>
            <a:pPr algn="r">
              <a:buNone/>
            </a:pPr>
            <a:r>
              <a:rPr lang="ar-JO" dirty="0" smtClean="0"/>
              <a:t>2_ التجفيف الصناعي </a:t>
            </a:r>
          </a:p>
          <a:p>
            <a:pPr algn="r">
              <a:buNone/>
            </a:pPr>
            <a:r>
              <a:rPr lang="ar-JO" dirty="0" smtClean="0"/>
              <a:t>عملية التدريج والتعئبة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عناصر الجودة في التمور</a:t>
            </a:r>
            <a:endParaRPr lang="en-US" dirty="0"/>
          </a:p>
        </p:txBody>
      </p:sp>
      <p:sp>
        <p:nvSpPr>
          <p:cNvPr id="3" name="Content Placeholder 2"/>
          <p:cNvSpPr>
            <a:spLocks noGrp="1"/>
          </p:cNvSpPr>
          <p:nvPr>
            <p:ph idx="1"/>
          </p:nvPr>
        </p:nvSpPr>
        <p:spPr/>
        <p:txBody>
          <a:bodyPr>
            <a:normAutofit/>
          </a:bodyPr>
          <a:lstStyle/>
          <a:p>
            <a:pPr algn="r">
              <a:buNone/>
            </a:pPr>
            <a:r>
              <a:rPr lang="ar-JO" sz="2800" dirty="0" smtClean="0"/>
              <a:t>وتشمل :</a:t>
            </a:r>
          </a:p>
          <a:p>
            <a:pPr algn="r">
              <a:buNone/>
            </a:pPr>
            <a:r>
              <a:rPr lang="ar-JO" sz="2800" dirty="0" smtClean="0"/>
              <a:t>الحجم </a:t>
            </a:r>
          </a:p>
          <a:p>
            <a:pPr algn="r">
              <a:buNone/>
            </a:pPr>
            <a:r>
              <a:rPr lang="ar-JO" sz="2800" dirty="0" smtClean="0"/>
              <a:t>اللون </a:t>
            </a:r>
          </a:p>
          <a:p>
            <a:pPr algn="r">
              <a:buNone/>
            </a:pPr>
            <a:r>
              <a:rPr lang="ar-JO" sz="2800" dirty="0" smtClean="0"/>
              <a:t>الشكل</a:t>
            </a:r>
          </a:p>
          <a:p>
            <a:pPr algn="r">
              <a:buNone/>
            </a:pPr>
            <a:r>
              <a:rPr lang="ar-JO" sz="2800" dirty="0" smtClean="0"/>
              <a:t>الصلابة</a:t>
            </a:r>
          </a:p>
          <a:p>
            <a:pPr algn="r">
              <a:buNone/>
            </a:pPr>
            <a:r>
              <a:rPr lang="ar-JO" sz="2800" dirty="0" smtClean="0"/>
              <a:t>الطعم</a:t>
            </a:r>
          </a:p>
          <a:p>
            <a:pPr algn="r">
              <a:buNone/>
            </a:pPr>
            <a:r>
              <a:rPr lang="ar-JO" sz="2800" dirty="0" smtClean="0"/>
              <a:t>القيمة الغذائية</a:t>
            </a:r>
          </a:p>
          <a:p>
            <a:pPr algn="r">
              <a:buNone/>
            </a:pPr>
            <a:r>
              <a:rPr lang="ar-JO" sz="2800" dirty="0" smtClean="0"/>
              <a:t>خالية من الاصابات الحشرية والمرضية و الفيسيولجية </a:t>
            </a:r>
          </a:p>
          <a:p>
            <a:pPr algn="r">
              <a:buFont typeface="Wingdings" pitchFamily="2" charset="2"/>
              <a:buChar char="§"/>
            </a:pPr>
            <a:endParaRPr lang="en-US" sz="2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تمر المجهول </a:t>
            </a:r>
            <a:endParaRPr lang="en-US" dirty="0"/>
          </a:p>
        </p:txBody>
      </p:sp>
      <p:sp>
        <p:nvSpPr>
          <p:cNvPr id="3" name="Content Placeholder 2"/>
          <p:cNvSpPr>
            <a:spLocks noGrp="1"/>
          </p:cNvSpPr>
          <p:nvPr>
            <p:ph idx="1"/>
          </p:nvPr>
        </p:nvSpPr>
        <p:spPr>
          <a:xfrm>
            <a:off x="0" y="1600200"/>
            <a:ext cx="9144000" cy="5257800"/>
          </a:xfrm>
        </p:spPr>
        <p:txBody>
          <a:bodyPr>
            <a:normAutofit fontScale="85000" lnSpcReduction="20000"/>
          </a:bodyPr>
          <a:lstStyle/>
          <a:p>
            <a:pPr algn="r">
              <a:buNone/>
            </a:pPr>
            <a:r>
              <a:rPr lang="ar-JO" dirty="0" smtClean="0"/>
              <a:t>1_ يعتبر تمر المجهول من التمور الحديثة التي دخلت منطقة العربية </a:t>
            </a:r>
          </a:p>
          <a:p>
            <a:pPr algn="r">
              <a:buNone/>
            </a:pPr>
            <a:r>
              <a:rPr lang="ar-JO" dirty="0" smtClean="0"/>
              <a:t>2_ تمر المجهور يتميز عن غيره من التمور بعمليات الحصاد وما بعد الحصاد </a:t>
            </a:r>
          </a:p>
          <a:p>
            <a:pPr algn="r">
              <a:buNone/>
            </a:pPr>
            <a:r>
              <a:rPr lang="ar-JO" dirty="0" smtClean="0"/>
              <a:t>3_ يحتاج قطف تمور المجهول عناية فائقة وذلك لحساسيته </a:t>
            </a:r>
          </a:p>
          <a:p>
            <a:pPr algn="r">
              <a:buNone/>
            </a:pPr>
            <a:r>
              <a:rPr lang="ar-JO" dirty="0" smtClean="0"/>
              <a:t>4_ تمر المجهول يحتاج الى رعاية  وطريقة معينة في  انتاجه من ترك عدد معين من العذوق و خف عدد معين من الشماريخ وعدد معين من الثمار </a:t>
            </a:r>
          </a:p>
          <a:p>
            <a:pPr algn="r">
              <a:buNone/>
            </a:pPr>
            <a:r>
              <a:rPr lang="ar-JO" dirty="0" smtClean="0"/>
              <a:t>5_ لون تمور المجهول هي بنية اللون على احمرار الى لون داكن ورطوبتها بين 20% الى 25% </a:t>
            </a:r>
          </a:p>
          <a:p>
            <a:pPr algn="r">
              <a:buNone/>
            </a:pPr>
            <a:r>
              <a:rPr lang="ar-JO" dirty="0" smtClean="0"/>
              <a:t>6_ جني تمور تحتاج الى عمالة ماهرة ومعدات  خاصة </a:t>
            </a:r>
          </a:p>
          <a:p>
            <a:pPr algn="r">
              <a:buNone/>
            </a:pPr>
            <a:r>
              <a:rPr lang="ar-JO" dirty="0" smtClean="0"/>
              <a:t>7_ تتم عملية الجني في مرحلة الرطب والتمر </a:t>
            </a:r>
          </a:p>
          <a:p>
            <a:pPr algn="r">
              <a:buFont typeface="Arial" charset="0"/>
              <a:buChar char="•"/>
            </a:pPr>
            <a:r>
              <a:rPr lang="ar-JO" dirty="0" smtClean="0"/>
              <a:t>يتم حفظها في اقفاص ضحلة الارتفاع </a:t>
            </a:r>
          </a:p>
          <a:p>
            <a:pPr algn="r">
              <a:buNone/>
            </a:pPr>
            <a:r>
              <a:rPr lang="ar-JO" dirty="0" smtClean="0"/>
              <a:t>خفض درجة حرارة التمور الى 10% </a:t>
            </a:r>
          </a:p>
          <a:p>
            <a:pPr algn="r">
              <a:buNone/>
            </a:pPr>
            <a:r>
              <a:rPr lang="ar-JO" dirty="0" smtClean="0"/>
              <a:t>تتم عملية الفرز والتدريج و التنظيف و التعقيم و التعبئة والخزن في درجاة حرارة </a:t>
            </a:r>
          </a:p>
          <a:p>
            <a:pPr algn="r">
              <a:buNone/>
            </a:pPr>
            <a:r>
              <a:rPr lang="ar-JO" dirty="0" smtClean="0"/>
              <a:t>-18 </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dirty="0" smtClean="0"/>
              <a:t>درجات تمر المجهول </a:t>
            </a:r>
            <a:endParaRPr lang="en-US" dirty="0"/>
          </a:p>
        </p:txBody>
      </p:sp>
      <p:sp>
        <p:nvSpPr>
          <p:cNvPr id="3" name="Content Placeholder 2"/>
          <p:cNvSpPr>
            <a:spLocks noGrp="1"/>
          </p:cNvSpPr>
          <p:nvPr>
            <p:ph idx="1"/>
          </p:nvPr>
        </p:nvSpPr>
        <p:spPr/>
        <p:txBody>
          <a:bodyPr/>
          <a:lstStyle/>
          <a:p>
            <a:pPr algn="r">
              <a:buNone/>
            </a:pPr>
            <a:r>
              <a:rPr lang="ar-JO" dirty="0" smtClean="0"/>
              <a:t>1- جامبو وزن حبة التمر اكثر من 27 غرام </a:t>
            </a:r>
          </a:p>
          <a:p>
            <a:pPr algn="r">
              <a:buNone/>
            </a:pPr>
            <a:r>
              <a:rPr lang="ar-JO" dirty="0" smtClean="0"/>
              <a:t>2_ كبير وزن الحبة 20  الى 23 غرام </a:t>
            </a:r>
          </a:p>
          <a:p>
            <a:pPr algn="r">
              <a:buNone/>
            </a:pPr>
            <a:r>
              <a:rPr lang="ar-JO" dirty="0" smtClean="0"/>
              <a:t>3_ متوسط  وزن الحبة  15 الى 17 غرام </a:t>
            </a:r>
          </a:p>
          <a:p>
            <a:pPr algn="r">
              <a:buNone/>
            </a:pPr>
            <a:r>
              <a:rPr lang="ar-JO" dirty="0" smtClean="0"/>
              <a:t>4_ صغير وزن الحبة اصغر من 15 غرام</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r">
              <a:buNone/>
            </a:pPr>
            <a:r>
              <a:rPr lang="ar-JO" dirty="0" smtClean="0"/>
              <a:t> </a:t>
            </a:r>
            <a:endParaRPr lang="en-US" dirty="0"/>
          </a:p>
        </p:txBody>
      </p:sp>
      <p:sp>
        <p:nvSpPr>
          <p:cNvPr id="4" name="Rectangle 8"/>
          <p:cNvSpPr txBox="1">
            <a:spLocks noChangeArrowheads="1"/>
          </p:cNvSpPr>
          <p:nvPr/>
        </p:nvSpPr>
        <p:spPr>
          <a:xfrm>
            <a:off x="4648200" y="1957390"/>
            <a:ext cx="4038600" cy="3186122"/>
          </a:xfrm>
          <a:prstGeom prst="rect">
            <a:avLst/>
          </a:prstGeom>
        </p:spPr>
        <p:txBody>
          <a:bodyPr/>
          <a:lstStyle/>
          <a:p>
            <a:pPr marL="533400" marR="0" lvl="0" indent="-533400" algn="r" defTabSz="914400" rtl="1" eaLnBrk="1" fontAlgn="auto" latinLnBrk="0" hangingPunct="1">
              <a:lnSpc>
                <a:spcPct val="100000"/>
              </a:lnSpc>
              <a:spcBef>
                <a:spcPct val="20000"/>
              </a:spcBef>
              <a:spcAft>
                <a:spcPts val="0"/>
              </a:spcAft>
              <a:buClrTx/>
              <a:buSzTx/>
              <a:buFontTx/>
              <a:buAutoNum type="arabicParenR"/>
              <a:tabLst/>
              <a:defRPr/>
            </a:pPr>
            <a:r>
              <a:rPr kumimoji="0" lang="ar-JO" sz="2000" b="0" i="0" u="none" strike="noStrike" kern="1200" cap="none" spc="0" normalizeH="0" baseline="0" noProof="0" dirty="0" smtClean="0">
                <a:ln>
                  <a:noFill/>
                </a:ln>
                <a:solidFill>
                  <a:schemeClr val="tx1"/>
                </a:solidFill>
                <a:effectLst/>
                <a:uLnTx/>
                <a:uFillTx/>
                <a:latin typeface="Simplified Arabic" pitchFamily="18" charset="-78"/>
                <a:cs typeface="Simplified Arabic" pitchFamily="18" charset="-78"/>
              </a:rPr>
              <a:t>ان حاجة النخيل لمياه الري لأجل تحسين نوعية الثمار </a:t>
            </a:r>
          </a:p>
          <a:p>
            <a:pPr marL="533400" marR="0" lvl="0" indent="-533400" algn="r" defTabSz="914400" rtl="1" eaLnBrk="1" fontAlgn="auto" latinLnBrk="0" hangingPunct="1">
              <a:lnSpc>
                <a:spcPct val="100000"/>
              </a:lnSpc>
              <a:spcBef>
                <a:spcPct val="20000"/>
              </a:spcBef>
              <a:spcAft>
                <a:spcPts val="0"/>
              </a:spcAft>
              <a:buClrTx/>
              <a:buSzTx/>
              <a:buFontTx/>
              <a:buNone/>
              <a:tabLst/>
              <a:defRPr/>
            </a:pPr>
            <a:r>
              <a:rPr kumimoji="0" lang="ar-JO" sz="2000" b="0" i="0" u="none" strike="noStrike" kern="1200" cap="none" spc="0" normalizeH="0" baseline="0" noProof="0" dirty="0" smtClean="0">
                <a:ln>
                  <a:noFill/>
                </a:ln>
                <a:solidFill>
                  <a:schemeClr val="tx1"/>
                </a:solidFill>
                <a:effectLst/>
                <a:uLnTx/>
                <a:uFillTx/>
                <a:latin typeface="Simplified Arabic" pitchFamily="18" charset="-78"/>
                <a:cs typeface="Simplified Arabic" pitchFamily="18" charset="-78"/>
              </a:rPr>
              <a:t>أ)  يكون اقصى احتياج للمياه في المراحل الاولى للنمو من شكل 1 إلى شكل 9 .</a:t>
            </a:r>
          </a:p>
          <a:p>
            <a:pPr marL="533400" marR="0" lvl="0" indent="-533400" algn="r" defTabSz="914400" rtl="1" eaLnBrk="1" fontAlgn="auto" latinLnBrk="0" hangingPunct="1">
              <a:lnSpc>
                <a:spcPct val="100000"/>
              </a:lnSpc>
              <a:spcBef>
                <a:spcPct val="20000"/>
              </a:spcBef>
              <a:spcAft>
                <a:spcPts val="0"/>
              </a:spcAft>
              <a:buClrTx/>
              <a:buSzTx/>
              <a:buFontTx/>
              <a:buNone/>
              <a:tabLst/>
              <a:defRPr/>
            </a:pPr>
            <a:r>
              <a:rPr kumimoji="0" lang="ar-JO" sz="2000" b="0" i="0" u="none" strike="noStrike" kern="1200" cap="none" spc="0" normalizeH="0" baseline="0" noProof="0" dirty="0" smtClean="0">
                <a:ln>
                  <a:noFill/>
                </a:ln>
                <a:solidFill>
                  <a:schemeClr val="tx1"/>
                </a:solidFill>
                <a:effectLst/>
                <a:uLnTx/>
                <a:uFillTx/>
                <a:latin typeface="Simplified Arabic" pitchFamily="18" charset="-78"/>
                <a:cs typeface="Simplified Arabic" pitchFamily="18" charset="-78"/>
              </a:rPr>
              <a:t>ب) و تكون الحاجة للمياه من الشكل 10 إلى الشكل 13 بدرجة اقل </a:t>
            </a:r>
          </a:p>
          <a:p>
            <a:pPr marL="533400" marR="0" lvl="0" indent="-533400" algn="r" defTabSz="914400" rtl="1" eaLnBrk="1" fontAlgn="auto" latinLnBrk="0" hangingPunct="1">
              <a:lnSpc>
                <a:spcPct val="100000"/>
              </a:lnSpc>
              <a:spcBef>
                <a:spcPct val="20000"/>
              </a:spcBef>
              <a:spcAft>
                <a:spcPts val="0"/>
              </a:spcAft>
              <a:buClrTx/>
              <a:buSzTx/>
              <a:buFontTx/>
              <a:buNone/>
              <a:tabLst/>
              <a:defRPr/>
            </a:pPr>
            <a:r>
              <a:rPr kumimoji="0" lang="ar-JO" sz="2000" b="0" i="0" u="none" strike="noStrike" kern="1200" cap="none" spc="0" normalizeH="0" baseline="0" noProof="0" dirty="0" smtClean="0">
                <a:ln>
                  <a:noFill/>
                </a:ln>
                <a:solidFill>
                  <a:schemeClr val="tx1"/>
                </a:solidFill>
                <a:effectLst/>
                <a:uLnTx/>
                <a:uFillTx/>
                <a:latin typeface="Simplified Arabic" pitchFamily="18" charset="-78"/>
                <a:cs typeface="Simplified Arabic" pitchFamily="18" charset="-78"/>
              </a:rPr>
              <a:t>ج) ومن شكل 13 إلى شكل 15 تقلل كمية المياه الى اقصى حد لكي تجف الثمار </a:t>
            </a:r>
            <a:endParaRPr kumimoji="0" lang="en-US" sz="2000" b="0"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5" name="Picture 6" descr="untitled"/>
          <p:cNvPicPr>
            <a:picLocks noChangeAspect="1" noChangeArrowheads="1"/>
          </p:cNvPicPr>
          <p:nvPr/>
        </p:nvPicPr>
        <p:blipFill>
          <a:blip r:embed="rId2"/>
          <a:srcRect/>
          <a:stretch>
            <a:fillRect/>
          </a:stretch>
        </p:blipFill>
        <p:spPr>
          <a:xfrm>
            <a:off x="247648" y="2209800"/>
            <a:ext cx="4038600" cy="3252788"/>
          </a:xfrm>
          <a:prstGeom prst="rect">
            <a:avLst/>
          </a:prstGeom>
          <a:noFill/>
          <a:ln/>
        </p:spPr>
      </p:pic>
      <p:sp>
        <p:nvSpPr>
          <p:cNvPr id="6" name="Rectangle 5"/>
          <p:cNvSpPr/>
          <p:nvPr/>
        </p:nvSpPr>
        <p:spPr>
          <a:xfrm>
            <a:off x="1773253" y="714356"/>
            <a:ext cx="5299077" cy="584775"/>
          </a:xfrm>
          <a:prstGeom prst="rect">
            <a:avLst/>
          </a:prstGeom>
        </p:spPr>
        <p:txBody>
          <a:bodyPr wrap="square">
            <a:spAutoFit/>
          </a:bodyPr>
          <a:lstStyle/>
          <a:p>
            <a:pPr algn="r" rtl="1"/>
            <a:r>
              <a:rPr lang="ar-JO" sz="3200" b="1" dirty="0" smtClean="0">
                <a:solidFill>
                  <a:srgbClr val="00B050"/>
                </a:solidFill>
                <a:latin typeface="Simplified Arabic" pitchFamily="18" charset="-78"/>
                <a:cs typeface="Simplified Arabic" pitchFamily="18" charset="-78"/>
              </a:rPr>
              <a:t>حاجة مراحل نمو ثمرة النخيل لمياه الري</a:t>
            </a:r>
            <a:endParaRPr lang="en-US" sz="3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تخزين ثمار المجهول </a:t>
            </a:r>
            <a:endParaRPr lang="en-US" dirty="0"/>
          </a:p>
        </p:txBody>
      </p:sp>
      <p:sp>
        <p:nvSpPr>
          <p:cNvPr id="3" name="Content Placeholder 2"/>
          <p:cNvSpPr>
            <a:spLocks noGrp="1"/>
          </p:cNvSpPr>
          <p:nvPr>
            <p:ph idx="1"/>
          </p:nvPr>
        </p:nvSpPr>
        <p:spPr/>
        <p:txBody>
          <a:bodyPr/>
          <a:lstStyle/>
          <a:p>
            <a:pPr algn="r">
              <a:buNone/>
            </a:pPr>
            <a:r>
              <a:rPr lang="ar-JO" dirty="0" smtClean="0"/>
              <a:t>1_ لمدة شهر درجة حرارة  غرفة  </a:t>
            </a:r>
          </a:p>
          <a:p>
            <a:pPr algn="r">
              <a:buNone/>
            </a:pPr>
            <a:r>
              <a:rPr lang="ar-JO" dirty="0" smtClean="0"/>
              <a:t>2_ من مدة 3 اشهور الى 6 اشهر  درجة الحرارة تكون من </a:t>
            </a:r>
          </a:p>
          <a:p>
            <a:pPr algn="r">
              <a:buNone/>
            </a:pPr>
            <a:r>
              <a:rPr lang="ar-JO" dirty="0" smtClean="0"/>
              <a:t>-1 الى -7 %</a:t>
            </a:r>
          </a:p>
          <a:p>
            <a:pPr algn="r">
              <a:buNone/>
            </a:pPr>
            <a:r>
              <a:rPr lang="ar-JO" dirty="0" smtClean="0"/>
              <a:t>3- من مدة 6 الى 12 شهر  تكون درجة الحرارة  اقل من -7 %</a:t>
            </a:r>
          </a:p>
          <a:p>
            <a:pPr algn="r">
              <a:buNone/>
            </a:pPr>
            <a:r>
              <a:rPr lang="ar-JO" dirty="0" smtClean="0"/>
              <a:t>4_ اكثر من سنة تكون  درجة الحرارة  -12%</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طرق التبخير </a:t>
            </a:r>
            <a:endParaRPr lang="en-US" dirty="0"/>
          </a:p>
        </p:txBody>
      </p:sp>
      <p:sp>
        <p:nvSpPr>
          <p:cNvPr id="3" name="Content Placeholder 2"/>
          <p:cNvSpPr>
            <a:spLocks noGrp="1"/>
          </p:cNvSpPr>
          <p:nvPr>
            <p:ph idx="1"/>
          </p:nvPr>
        </p:nvSpPr>
        <p:spPr/>
        <p:txBody>
          <a:bodyPr/>
          <a:lstStyle/>
          <a:p>
            <a:pPr algn="r">
              <a:buNone/>
            </a:pPr>
            <a:r>
              <a:rPr lang="ar-JO" dirty="0" smtClean="0"/>
              <a:t>1_ استخدام غاز بروميد الميثائيل  منع عالميا يستخدم بتركيز</a:t>
            </a:r>
          </a:p>
          <a:p>
            <a:pPr algn="r">
              <a:buNone/>
            </a:pPr>
            <a:r>
              <a:rPr lang="ar-JO" dirty="0" smtClean="0"/>
              <a:t>30 جزء بالمليون لمدة 12 الى 24 ساعة عند حرارة 16%</a:t>
            </a:r>
          </a:p>
          <a:p>
            <a:pPr algn="r">
              <a:buNone/>
            </a:pPr>
            <a:r>
              <a:rPr lang="ar-JO" dirty="0" smtClean="0"/>
              <a:t>مع تهوية </a:t>
            </a:r>
          </a:p>
          <a:p>
            <a:pPr algn="r">
              <a:buNone/>
            </a:pPr>
            <a:r>
              <a:rPr lang="ar-JO" dirty="0" smtClean="0"/>
              <a:t>2_ الاشعة باستخدام الاوزون و اشعة كاما </a:t>
            </a:r>
          </a:p>
          <a:p>
            <a:pPr algn="r">
              <a:buNone/>
            </a:pPr>
            <a:r>
              <a:rPr lang="ar-JO" dirty="0" smtClean="0"/>
              <a:t>3_ الفوسفين : يستخدم كبديل للبروميد لمدة 48 ساعة الى 72 ساعة عند درجة حرارة 20% ورطوبة 70% </a:t>
            </a:r>
          </a:p>
          <a:p>
            <a:pPr algn="r">
              <a:buNone/>
            </a:pPr>
            <a:r>
              <a:rPr lang="ar-JO" smtClean="0"/>
              <a:t> : يستخد بتركيز 100% لمدة يومين </a:t>
            </a:r>
            <a:r>
              <a:rPr lang="en-US" smtClean="0"/>
              <a:t>Co2 </a:t>
            </a:r>
            <a:r>
              <a:rPr lang="ar-JO" dirty="0" smtClean="0"/>
              <a:t>4_ اوكسيد الكاربون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lgn="r" rtl="1"/>
            <a:r>
              <a:rPr lang="ar-SA" sz="4000" b="1" dirty="0" smtClean="0">
                <a:solidFill>
                  <a:srgbClr val="00B050"/>
                </a:solidFill>
                <a:latin typeface="Simplified Arabic" pitchFamily="18" charset="-78"/>
                <a:cs typeface="Simplified Arabic" pitchFamily="18" charset="-78"/>
              </a:rPr>
              <a:t>الأثر الجانبي لحبوب اللقاح (اثر اللقاح على صفات الثمار)</a:t>
            </a:r>
          </a:p>
          <a:p>
            <a:pPr algn="r" rtl="1"/>
            <a:endParaRPr lang="ar-SA" b="1" dirty="0" smtClean="0">
              <a:latin typeface="Simplified Arabic" pitchFamily="18" charset="-78"/>
              <a:cs typeface="Simplified Arabic" pitchFamily="18" charset="-78"/>
            </a:endParaRPr>
          </a:p>
          <a:p>
            <a:pPr algn="r" rtl="1"/>
            <a:r>
              <a:rPr lang="ar-SA" b="1" dirty="0" smtClean="0">
                <a:latin typeface="Simplified Arabic" pitchFamily="18" charset="-78"/>
                <a:cs typeface="Simplified Arabic" pitchFamily="18" charset="-78"/>
              </a:rPr>
              <a:t>في نخيل البلح توجد ظاهرة تسمى الميتازينيا </a:t>
            </a:r>
            <a:r>
              <a:rPr lang="en-US" b="1" dirty="0" err="1" smtClean="0">
                <a:latin typeface="Simplified Arabic" pitchFamily="18" charset="-78"/>
                <a:cs typeface="Simplified Arabic" pitchFamily="18" charset="-78"/>
              </a:rPr>
              <a:t>Metaxinia</a:t>
            </a:r>
            <a:r>
              <a:rPr lang="ar-SA" b="1" dirty="0" smtClean="0">
                <a:latin typeface="Simplified Arabic" pitchFamily="18" charset="-78"/>
                <a:cs typeface="Simplified Arabic" pitchFamily="18" charset="-78"/>
              </a:rPr>
              <a:t> حيث يكون لحبوب اللقاح تأثير مباشر على صفات الثمرة. </a:t>
            </a:r>
          </a:p>
          <a:p>
            <a:pPr algn="r" rtl="1"/>
            <a:endParaRPr lang="ar-SA" b="1" dirty="0" smtClean="0">
              <a:latin typeface="Simplified Arabic" pitchFamily="18" charset="-78"/>
              <a:cs typeface="Simplified Arabic" pitchFamily="18" charset="-78"/>
            </a:endParaRPr>
          </a:p>
          <a:p>
            <a:pPr algn="r" rtl="1"/>
            <a:r>
              <a:rPr lang="ar-SA" b="1" dirty="0" smtClean="0">
                <a:latin typeface="Simplified Arabic" pitchFamily="18" charset="-78"/>
                <a:cs typeface="Simplified Arabic" pitchFamily="18" charset="-78"/>
              </a:rPr>
              <a:t>فقد وجد أن مصدر حبوب اللقاح قد يؤثر في موعد نضج الثمار، لون الثمار، شكل الثمار، نسبة السكر، ونسبة الألياف.</a:t>
            </a:r>
          </a:p>
          <a:p>
            <a:pPr algn="r" rtl="1"/>
            <a:endParaRPr lang="ar-SA" b="1" dirty="0" smtClean="0">
              <a:latin typeface="Simplified Arabic" pitchFamily="18" charset="-78"/>
              <a:cs typeface="Simplified Arabic" pitchFamily="18" charset="-78"/>
            </a:endParaRPr>
          </a:p>
          <a:p>
            <a:pPr algn="r" rtl="1"/>
            <a:r>
              <a:rPr lang="ar-SA" b="1" dirty="0" smtClean="0">
                <a:latin typeface="Simplified Arabic" pitchFamily="18" charset="-78"/>
                <a:cs typeface="Simplified Arabic" pitchFamily="18" charset="-78"/>
              </a:rPr>
              <a:t> وهذا التأثير غير مورث ويرجع إلى أسباب فسيولوجية. لذا يجب الاهتمام باختبار الأفحل المستخدمة كما تؤثر حبوب اللقاح على الأندوسبرم وصفاته وهذا التأثير يعرف باسم الزينا</a:t>
            </a:r>
            <a:r>
              <a:rPr lang="en-US" b="1" dirty="0" smtClean="0">
                <a:latin typeface="Simplified Arabic" pitchFamily="18" charset="-78"/>
                <a:cs typeface="Simplified Arabic" pitchFamily="18" charset="-78"/>
              </a:rPr>
              <a:t>Xenia</a:t>
            </a:r>
            <a:r>
              <a:rPr lang="ar-SA" b="1" dirty="0" smtClean="0">
                <a:latin typeface="Simplified Arabic" pitchFamily="18" charset="-78"/>
                <a:cs typeface="Simplified Arabic" pitchFamily="18" charset="-78"/>
              </a:rPr>
              <a:t>  </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اهداف الحصاد والجني</a:t>
            </a:r>
            <a:endParaRPr lang="en-US" dirty="0"/>
          </a:p>
        </p:txBody>
      </p:sp>
      <p:sp>
        <p:nvSpPr>
          <p:cNvPr id="3" name="Content Placeholder 2"/>
          <p:cNvSpPr>
            <a:spLocks noGrp="1"/>
          </p:cNvSpPr>
          <p:nvPr>
            <p:ph idx="1"/>
          </p:nvPr>
        </p:nvSpPr>
        <p:spPr/>
        <p:txBody>
          <a:bodyPr/>
          <a:lstStyle/>
          <a:p>
            <a:pPr algn="r">
              <a:buNone/>
            </a:pPr>
            <a:r>
              <a:rPr lang="ar-JO" dirty="0" smtClean="0"/>
              <a:t>تعتبر معاملات ما بعد الحصاد من الامور المهمة والتي تضم جملة من الممارسات الحقلية والعناية بالمنتج حتى الوصول الى التسويق ومن هذه الممارسات هي الجني  ثم العناية ثم التصنيع ثم التسويق وهذه تحتاج الى ثلاثة نقاط اخرى :</a:t>
            </a:r>
          </a:p>
          <a:p>
            <a:pPr algn="r">
              <a:buNone/>
            </a:pPr>
            <a:r>
              <a:rPr lang="ar-JO" dirty="0" smtClean="0"/>
              <a:t>1_ تقليل الفاقد بعد الحصاد  من 5 % الى 10%</a:t>
            </a:r>
          </a:p>
          <a:p>
            <a:pPr algn="r">
              <a:buNone/>
            </a:pPr>
            <a:r>
              <a:rPr lang="ar-JO" dirty="0" smtClean="0"/>
              <a:t>2_ المحافظة على الجودة </a:t>
            </a:r>
          </a:p>
          <a:p>
            <a:pPr algn="r">
              <a:buNone/>
            </a:pPr>
            <a:r>
              <a:rPr lang="ar-JO" dirty="0" smtClean="0"/>
              <a:t>3_ توفير سلامة المنتج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عناصر الجودة</a:t>
            </a:r>
            <a:endParaRPr lang="en-US" dirty="0"/>
          </a:p>
        </p:txBody>
      </p:sp>
      <p:sp>
        <p:nvSpPr>
          <p:cNvPr id="3" name="Content Placeholder 2"/>
          <p:cNvSpPr>
            <a:spLocks noGrp="1"/>
          </p:cNvSpPr>
          <p:nvPr>
            <p:ph idx="1"/>
          </p:nvPr>
        </p:nvSpPr>
        <p:spPr/>
        <p:txBody>
          <a:bodyPr/>
          <a:lstStyle/>
          <a:p>
            <a:pPr algn="r">
              <a:buNone/>
            </a:pPr>
            <a:r>
              <a:rPr lang="ar-JO" dirty="0" smtClean="0"/>
              <a:t>وتشمل :</a:t>
            </a:r>
          </a:p>
          <a:p>
            <a:pPr algn="r">
              <a:buNone/>
            </a:pPr>
            <a:r>
              <a:rPr lang="ar-JO" dirty="0" smtClean="0"/>
              <a:t>1_ الحجم</a:t>
            </a:r>
          </a:p>
          <a:p>
            <a:pPr algn="r">
              <a:buNone/>
            </a:pPr>
            <a:r>
              <a:rPr lang="ar-JO" dirty="0" smtClean="0"/>
              <a:t>2_ اللون </a:t>
            </a:r>
          </a:p>
          <a:p>
            <a:pPr algn="r">
              <a:buNone/>
            </a:pPr>
            <a:r>
              <a:rPr lang="ar-JO" dirty="0" smtClean="0"/>
              <a:t>3_ الشكل </a:t>
            </a:r>
          </a:p>
          <a:p>
            <a:pPr algn="r">
              <a:buNone/>
            </a:pPr>
            <a:r>
              <a:rPr lang="ar-JO" dirty="0" smtClean="0"/>
              <a:t>4_ الصلابة </a:t>
            </a:r>
          </a:p>
          <a:p>
            <a:pPr algn="r">
              <a:buNone/>
            </a:pPr>
            <a:r>
              <a:rPr lang="ar-JO" dirty="0" smtClean="0"/>
              <a:t>5_ النكهة ( الطعم + الرائحة)</a:t>
            </a:r>
          </a:p>
          <a:p>
            <a:pPr algn="r">
              <a:buNone/>
            </a:pPr>
            <a:r>
              <a:rPr lang="ar-JO" dirty="0" smtClean="0"/>
              <a:t>6_ خالي من الاصابات الحشرية و المرضية والفيسيولجية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طرق التحكم ما بعد الحصاد</a:t>
            </a:r>
            <a:endParaRPr lang="en-US" dirty="0"/>
          </a:p>
        </p:txBody>
      </p:sp>
      <p:sp>
        <p:nvSpPr>
          <p:cNvPr id="3" name="Content Placeholder 2"/>
          <p:cNvSpPr>
            <a:spLocks noGrp="1"/>
          </p:cNvSpPr>
          <p:nvPr>
            <p:ph idx="1"/>
          </p:nvPr>
        </p:nvSpPr>
        <p:spPr/>
        <p:txBody>
          <a:bodyPr>
            <a:normAutofit lnSpcReduction="10000"/>
          </a:bodyPr>
          <a:lstStyle/>
          <a:p>
            <a:pPr algn="r">
              <a:buNone/>
            </a:pPr>
            <a:r>
              <a:rPr lang="ar-JO" dirty="0" smtClean="0"/>
              <a:t>1_ الحصاد  ( الطرق المستخدمة ) :</a:t>
            </a:r>
          </a:p>
          <a:p>
            <a:pPr algn="r">
              <a:buNone/>
            </a:pPr>
            <a:r>
              <a:rPr lang="ar-JO" dirty="0" smtClean="0"/>
              <a:t>أ_ تحديد الموعد المناسب للحصاد </a:t>
            </a:r>
          </a:p>
          <a:p>
            <a:pPr algn="r">
              <a:buNone/>
            </a:pPr>
            <a:r>
              <a:rPr lang="ar-JO" dirty="0" smtClean="0"/>
              <a:t>ب_ استخدام الطريقة المثلى للجني وتجنب الاضرار </a:t>
            </a:r>
          </a:p>
          <a:p>
            <a:pPr algn="r">
              <a:buNone/>
            </a:pPr>
            <a:r>
              <a:rPr lang="ar-JO" dirty="0" smtClean="0"/>
              <a:t>ج_ تقليل فترة التداول </a:t>
            </a:r>
          </a:p>
          <a:p>
            <a:pPr algn="r">
              <a:buNone/>
            </a:pPr>
            <a:r>
              <a:rPr lang="ar-JO" dirty="0" smtClean="0"/>
              <a:t>2_ الاعداد والتحضير </a:t>
            </a:r>
          </a:p>
          <a:p>
            <a:pPr algn="r">
              <a:buNone/>
            </a:pPr>
            <a:r>
              <a:rPr lang="ar-JO" dirty="0" smtClean="0"/>
              <a:t>3_ التداول </a:t>
            </a:r>
          </a:p>
          <a:p>
            <a:pPr algn="r">
              <a:buNone/>
            </a:pPr>
            <a:r>
              <a:rPr lang="ar-JO" dirty="0" smtClean="0"/>
              <a:t>4_ التخزين </a:t>
            </a:r>
          </a:p>
          <a:p>
            <a:pPr algn="r">
              <a:buNone/>
            </a:pPr>
            <a:r>
              <a:rPr lang="ar-JO" dirty="0" smtClean="0"/>
              <a:t>5_ التعئبة  </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مراحل نمو الثمرة</a:t>
            </a:r>
            <a:endParaRPr lang="en-US" dirty="0"/>
          </a:p>
        </p:txBody>
      </p:sp>
      <p:pic>
        <p:nvPicPr>
          <p:cNvPr id="4" name="Content Placeholder 3" descr="21291322_1699098303464650_441545237_n.jpg"/>
          <p:cNvPicPr>
            <a:picLocks noGrp="1" noChangeAspect="1"/>
          </p:cNvPicPr>
          <p:nvPr>
            <p:ph idx="1"/>
          </p:nvPr>
        </p:nvPicPr>
        <p:blipFill>
          <a:blip r:embed="rId2"/>
          <a:stretch>
            <a:fillRect/>
          </a:stretch>
        </p:blipFill>
        <p:spPr>
          <a:xfrm>
            <a:off x="714348" y="1600200"/>
            <a:ext cx="7072361" cy="465591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JO" sz="3600" dirty="0" smtClean="0"/>
              <a:t>طرق التحكم ما بعد الحصاد </a:t>
            </a:r>
            <a:endParaRPr lang="en-US" sz="3600" dirty="0"/>
          </a:p>
        </p:txBody>
      </p:sp>
      <p:sp>
        <p:nvSpPr>
          <p:cNvPr id="3" name="Content Placeholder 2"/>
          <p:cNvSpPr>
            <a:spLocks noGrp="1"/>
          </p:cNvSpPr>
          <p:nvPr>
            <p:ph idx="1"/>
          </p:nvPr>
        </p:nvSpPr>
        <p:spPr/>
        <p:txBody>
          <a:bodyPr/>
          <a:lstStyle/>
          <a:p>
            <a:pPr algn="r">
              <a:buNone/>
            </a:pPr>
            <a:r>
              <a:rPr lang="ar-JO" dirty="0" smtClean="0"/>
              <a:t>1_ تحديد الموعد المناسب للجني </a:t>
            </a:r>
          </a:p>
          <a:p>
            <a:pPr algn="r">
              <a:buNone/>
            </a:pPr>
            <a:r>
              <a:rPr lang="ar-JO" dirty="0" smtClean="0"/>
              <a:t>2_ استخدام الطريقة المثلى للجني</a:t>
            </a:r>
          </a:p>
          <a:p>
            <a:pPr algn="r">
              <a:buNone/>
            </a:pPr>
            <a:r>
              <a:rPr lang="ar-JO" dirty="0" smtClean="0"/>
              <a:t>3_تجنب الامراض </a:t>
            </a:r>
          </a:p>
          <a:p>
            <a:pPr algn="r">
              <a:buNone/>
            </a:pPr>
            <a:r>
              <a:rPr lang="ar-JO" dirty="0" smtClean="0"/>
              <a:t>4_ تقليل فترة التداول </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التغيرات في محتوى التمرة اثناء النضوج</a:t>
            </a:r>
            <a:endParaRPr lang="en-US" dirty="0"/>
          </a:p>
        </p:txBody>
      </p:sp>
      <p:pic>
        <p:nvPicPr>
          <p:cNvPr id="4" name="Content Placeholder 3" descr="21076704_1123159647817468_1675876062_n.jpg"/>
          <p:cNvPicPr>
            <a:picLocks noGrp="1" noChangeAspect="1"/>
          </p:cNvPicPr>
          <p:nvPr>
            <p:ph idx="1"/>
          </p:nvPr>
        </p:nvPicPr>
        <p:blipFill>
          <a:blip r:embed="rId2"/>
          <a:stretch>
            <a:fillRect/>
          </a:stretch>
        </p:blipFill>
        <p:spPr>
          <a:xfrm>
            <a:off x="980330" y="1600200"/>
            <a:ext cx="7183339" cy="4525963"/>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عملية الطبخ والاستواء في التمرة </a:t>
            </a:r>
            <a:endParaRPr lang="en-US" dirty="0"/>
          </a:p>
        </p:txBody>
      </p:sp>
      <p:sp>
        <p:nvSpPr>
          <p:cNvPr id="3" name="Content Placeholder 2"/>
          <p:cNvSpPr>
            <a:spLocks noGrp="1"/>
          </p:cNvSpPr>
          <p:nvPr>
            <p:ph idx="1"/>
          </p:nvPr>
        </p:nvSpPr>
        <p:spPr/>
        <p:txBody>
          <a:bodyPr/>
          <a:lstStyle/>
          <a:p>
            <a:pPr algn="r">
              <a:buNone/>
            </a:pPr>
            <a:r>
              <a:rPr lang="ar-JO" dirty="0" smtClean="0"/>
              <a:t>1_ تجري عملية الطبخ في التمرة عند الظرووف التالية :</a:t>
            </a:r>
          </a:p>
          <a:p>
            <a:pPr algn="r">
              <a:buNone/>
            </a:pPr>
            <a:r>
              <a:rPr lang="ar-JO" dirty="0" smtClean="0"/>
              <a:t>أ_ درجة الحرارة 37 م  فما فوق </a:t>
            </a:r>
          </a:p>
          <a:p>
            <a:pPr algn="r">
              <a:buNone/>
            </a:pPr>
            <a:r>
              <a:rPr lang="ar-JO" dirty="0" smtClean="0"/>
              <a:t>ب_   الاس الهايدروجيني  5.5  الى 7.5 </a:t>
            </a:r>
          </a:p>
          <a:p>
            <a:pPr algn="r">
              <a:buNone/>
            </a:pPr>
            <a:r>
              <a:rPr lang="ar-JO" dirty="0" smtClean="0"/>
              <a:t>ج_ فعالية انزيم الانفرتيز + انزيم البكتنيز + انزيم السلليز </a:t>
            </a:r>
          </a:p>
          <a:p>
            <a:pPr algn="r">
              <a:buNone/>
            </a:pPr>
            <a:r>
              <a:rPr lang="ar-JO" dirty="0" smtClean="0"/>
              <a:t>د_ اما عملية الاستواء فتعتمد على درجة الحرارة 45 م فما  فوق والتي يحدث من خلالها فقدان الرطوبة بشكل متزايد فيحدث فقدان للماء الحر  اولا ثم  الماء الازموزي عبر الخلايا الداخلية الى الخارجية وبذلك يتم الاستواء  </a:t>
            </a:r>
            <a:r>
              <a:rPr lang="en-US" dirty="0" smtClean="0"/>
              <a:t>     </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تأثير عنصر الكالسيوم على الثمار </a:t>
            </a:r>
            <a:endParaRPr lang="en-US" dirty="0"/>
          </a:p>
        </p:txBody>
      </p:sp>
      <p:sp>
        <p:nvSpPr>
          <p:cNvPr id="3" name="Content Placeholder 2"/>
          <p:cNvSpPr>
            <a:spLocks noGrp="1"/>
          </p:cNvSpPr>
          <p:nvPr>
            <p:ph idx="1"/>
          </p:nvPr>
        </p:nvSpPr>
        <p:spPr/>
        <p:txBody>
          <a:bodyPr/>
          <a:lstStyle/>
          <a:p>
            <a:pPr algn="r">
              <a:buNone/>
            </a:pPr>
            <a:r>
              <a:rPr lang="ar-JO" dirty="0" smtClean="0"/>
              <a:t>1_ يعمل الكالسيوم على تصلب الثمار وذلك من خلال كالسيوم </a:t>
            </a:r>
          </a:p>
          <a:p>
            <a:pPr algn="r">
              <a:buNone/>
            </a:pPr>
            <a:r>
              <a:rPr lang="ar-JO" dirty="0" smtClean="0"/>
              <a:t>بكتيت </a:t>
            </a:r>
          </a:p>
          <a:p>
            <a:pPr algn="r">
              <a:buNone/>
            </a:pPr>
            <a:r>
              <a:rPr lang="ar-JO" dirty="0" smtClean="0"/>
              <a:t>2_ الثمار اساس تمتص الكالسيوم من خلال الاسمدة </a:t>
            </a:r>
          </a:p>
          <a:p>
            <a:pPr algn="r">
              <a:buNone/>
            </a:pPr>
            <a:r>
              <a:rPr lang="ar-JO" dirty="0" smtClean="0"/>
              <a:t>3_ دور الكالسيوم السئ سيظهر في عمليات تصنيع التمور خصوصا الدبس والسكر السائل لان الكالسيوم يتحد مع السكريات يعطينا كالسيوم كلكوزيت وكالسيوم فركتوزيت اما في التمور الطازجة فيظهر التسكر الغير مرغوب فيه لذا يجب الحذر من زيادة الكالسيوم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انتاج الدبس </a:t>
            </a:r>
            <a:endParaRPr lang="en-US" dirty="0"/>
          </a:p>
        </p:txBody>
      </p:sp>
      <p:pic>
        <p:nvPicPr>
          <p:cNvPr id="4" name="Content Placeholder 3" descr="21326005_1699229520118195_129630757_n.jpg"/>
          <p:cNvPicPr>
            <a:picLocks noGrp="1" noChangeAspect="1"/>
          </p:cNvPicPr>
          <p:nvPr>
            <p:ph idx="1"/>
          </p:nvPr>
        </p:nvPicPr>
        <p:blipFill>
          <a:blip r:embed="rId2"/>
          <a:stretch>
            <a:fillRect/>
          </a:stretch>
        </p:blipFill>
        <p:spPr>
          <a:xfrm>
            <a:off x="2786050" y="1293236"/>
            <a:ext cx="3643338" cy="5564764"/>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اوعية الاستخلاص </a:t>
            </a:r>
            <a:endParaRPr lang="en-US" dirty="0"/>
          </a:p>
        </p:txBody>
      </p:sp>
      <p:pic>
        <p:nvPicPr>
          <p:cNvPr id="7" name="Content Placeholder 6" descr="21362754_1699235510117596_1968106024_n.jpg"/>
          <p:cNvPicPr>
            <a:picLocks noGrp="1" noChangeAspect="1"/>
          </p:cNvPicPr>
          <p:nvPr>
            <p:ph idx="1"/>
          </p:nvPr>
        </p:nvPicPr>
        <p:blipFill>
          <a:blip r:embed="rId2"/>
          <a:stretch>
            <a:fillRect/>
          </a:stretch>
        </p:blipFill>
        <p:spPr>
          <a:xfrm>
            <a:off x="1785918" y="1600200"/>
            <a:ext cx="5786478" cy="4834750"/>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المرشحات </a:t>
            </a:r>
            <a:endParaRPr lang="en-US" dirty="0"/>
          </a:p>
        </p:txBody>
      </p:sp>
      <p:pic>
        <p:nvPicPr>
          <p:cNvPr id="5" name="Content Placeholder 4" descr="21291814_1699235413450939_131555702_n.jpg"/>
          <p:cNvPicPr>
            <a:picLocks noGrp="1" noChangeAspect="1"/>
          </p:cNvPicPr>
          <p:nvPr>
            <p:ph idx="1"/>
          </p:nvPr>
        </p:nvPicPr>
        <p:blipFill>
          <a:blip r:embed="rId2"/>
          <a:stretch>
            <a:fillRect/>
          </a:stretch>
        </p:blipFill>
        <p:spPr>
          <a:xfrm>
            <a:off x="1142976" y="1600200"/>
            <a:ext cx="6429420" cy="4792196"/>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المبخر </a:t>
            </a:r>
            <a:endParaRPr lang="en-US" dirty="0"/>
          </a:p>
        </p:txBody>
      </p:sp>
      <p:pic>
        <p:nvPicPr>
          <p:cNvPr id="4" name="Content Placeholder 3" descr="21291461_1699235336784280_2024180963_n.jpg"/>
          <p:cNvPicPr>
            <a:picLocks noGrp="1" noChangeAspect="1"/>
          </p:cNvPicPr>
          <p:nvPr>
            <p:ph idx="1"/>
          </p:nvPr>
        </p:nvPicPr>
        <p:blipFill>
          <a:blip r:embed="rId2"/>
          <a:stretch>
            <a:fillRect/>
          </a:stretch>
        </p:blipFill>
        <p:spPr>
          <a:xfrm>
            <a:off x="1285852" y="1600200"/>
            <a:ext cx="6357982" cy="5215752"/>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smtClean="0"/>
              <a:t>الفلاسة </a:t>
            </a:r>
            <a:endParaRPr lang="en-US" dirty="0"/>
          </a:p>
        </p:txBody>
      </p:sp>
      <p:pic>
        <p:nvPicPr>
          <p:cNvPr id="4" name="Content Placeholder 3" descr="destoner-cutout3-300x273.png"/>
          <p:cNvPicPr>
            <a:picLocks noGrp="1" noChangeAspect="1"/>
          </p:cNvPicPr>
          <p:nvPr>
            <p:ph idx="1"/>
          </p:nvPr>
        </p:nvPicPr>
        <p:blipFill>
          <a:blip r:embed="rId2"/>
          <a:stretch>
            <a:fillRect/>
          </a:stretch>
        </p:blipFill>
        <p:spPr>
          <a:xfrm>
            <a:off x="1571604" y="1912925"/>
            <a:ext cx="6572296" cy="4680618"/>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err="1" smtClean="0"/>
              <a:t>استراتيجية</a:t>
            </a:r>
            <a:r>
              <a:rPr lang="ar-JO" dirty="0" smtClean="0"/>
              <a:t> تقليل الفاقد</a:t>
            </a:r>
            <a:endParaRPr lang="en-US" dirty="0"/>
          </a:p>
        </p:txBody>
      </p:sp>
      <p:sp>
        <p:nvSpPr>
          <p:cNvPr id="3" name="Content Placeholder 2"/>
          <p:cNvSpPr>
            <a:spLocks noGrp="1"/>
          </p:cNvSpPr>
          <p:nvPr>
            <p:ph idx="1"/>
          </p:nvPr>
        </p:nvSpPr>
        <p:spPr/>
        <p:txBody>
          <a:bodyPr>
            <a:normAutofit lnSpcReduction="10000"/>
          </a:bodyPr>
          <a:lstStyle/>
          <a:p>
            <a:pPr algn="r" rtl="1"/>
            <a:r>
              <a:rPr lang="ar-JO" dirty="0" err="1" smtClean="0"/>
              <a:t>الالمام</a:t>
            </a:r>
            <a:r>
              <a:rPr lang="ar-JO" dirty="0" smtClean="0"/>
              <a:t> بثمرة النخيل فسيولوجيا</a:t>
            </a:r>
          </a:p>
          <a:p>
            <a:pPr algn="r" rtl="1"/>
            <a:r>
              <a:rPr lang="ar-JO" dirty="0" err="1" smtClean="0"/>
              <a:t>الالمام</a:t>
            </a:r>
            <a:r>
              <a:rPr lang="ar-JO" dirty="0" smtClean="0"/>
              <a:t> بالعوامل البيولوجية لثمرة التمر</a:t>
            </a:r>
          </a:p>
          <a:p>
            <a:pPr algn="r" rtl="1"/>
            <a:r>
              <a:rPr lang="ar-JO" dirty="0" err="1" smtClean="0"/>
              <a:t>الالمام</a:t>
            </a:r>
            <a:r>
              <a:rPr lang="ar-JO" dirty="0" smtClean="0"/>
              <a:t> بالعوامل البيئية </a:t>
            </a:r>
            <a:r>
              <a:rPr lang="ar-JO" dirty="0" err="1" smtClean="0"/>
              <a:t>المسؤولة</a:t>
            </a:r>
            <a:r>
              <a:rPr lang="ar-JO" dirty="0" smtClean="0"/>
              <a:t> عن تدهور الثمار</a:t>
            </a:r>
          </a:p>
          <a:p>
            <a:pPr algn="r" rtl="1"/>
            <a:r>
              <a:rPr lang="ar-JO" dirty="0" err="1" smtClean="0"/>
              <a:t>الالمام</a:t>
            </a:r>
            <a:r>
              <a:rPr lang="ar-JO" dirty="0" smtClean="0"/>
              <a:t> بعوامل خدمة النخلة</a:t>
            </a:r>
          </a:p>
          <a:p>
            <a:pPr algn="r" rtl="1"/>
            <a:r>
              <a:rPr lang="ar-JO" dirty="0" smtClean="0"/>
              <a:t>ضبط تواريخ الموسم من مرحلة التلقيح </a:t>
            </a:r>
            <a:r>
              <a:rPr lang="ar-JO" dirty="0" err="1" smtClean="0"/>
              <a:t>الى</a:t>
            </a:r>
            <a:r>
              <a:rPr lang="ar-JO" dirty="0" smtClean="0"/>
              <a:t> </a:t>
            </a:r>
            <a:r>
              <a:rPr lang="ar-JO" dirty="0" err="1" smtClean="0"/>
              <a:t>الاثمار</a:t>
            </a:r>
            <a:endParaRPr lang="ar-JO" dirty="0" smtClean="0"/>
          </a:p>
          <a:p>
            <a:pPr algn="r" rtl="1"/>
            <a:r>
              <a:rPr lang="ar-JO" dirty="0" err="1" smtClean="0"/>
              <a:t>الالمام</a:t>
            </a:r>
            <a:r>
              <a:rPr lang="ar-JO" dirty="0" smtClean="0"/>
              <a:t> بتطبيق الحزم التقنية المناسبة </a:t>
            </a:r>
          </a:p>
          <a:p>
            <a:pPr algn="r" rtl="1"/>
            <a:r>
              <a:rPr lang="ar-JO" dirty="0" err="1" smtClean="0"/>
              <a:t>الالمام</a:t>
            </a:r>
            <a:r>
              <a:rPr lang="ar-JO" dirty="0" smtClean="0"/>
              <a:t> بعمليات الفرز وغسيل وتدريج التمر</a:t>
            </a:r>
          </a:p>
          <a:p>
            <a:pPr algn="r" rtl="1"/>
            <a:r>
              <a:rPr lang="ar-JO" dirty="0" err="1" smtClean="0"/>
              <a:t>الالمام</a:t>
            </a:r>
            <a:r>
              <a:rPr lang="ar-JO" dirty="0" smtClean="0"/>
              <a:t> بعملية القطف واستلام </a:t>
            </a:r>
            <a:r>
              <a:rPr lang="ar-JO" dirty="0" err="1" smtClean="0"/>
              <a:t>التمور</a:t>
            </a:r>
            <a:r>
              <a:rPr lang="ar-JO" dirty="0" smtClean="0"/>
              <a:t> حسب </a:t>
            </a:r>
            <a:r>
              <a:rPr lang="ar-JO" dirty="0" err="1" smtClean="0"/>
              <a:t>الاصناف</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lstStyle/>
          <a:p>
            <a:pPr algn="r" rtl="1"/>
            <a:r>
              <a:rPr lang="ar-JO" dirty="0" smtClean="0"/>
              <a:t>جمع الثمار الناضجة </a:t>
            </a:r>
            <a:r>
              <a:rPr lang="ar-JO" dirty="0" err="1" smtClean="0"/>
              <a:t>اول</a:t>
            </a:r>
            <a:r>
              <a:rPr lang="ar-JO" dirty="0" smtClean="0"/>
              <a:t> </a:t>
            </a:r>
            <a:r>
              <a:rPr lang="ar-JO" dirty="0" err="1" smtClean="0"/>
              <a:t>باول</a:t>
            </a:r>
            <a:r>
              <a:rPr lang="ar-JO" dirty="0" smtClean="0"/>
              <a:t> </a:t>
            </a:r>
          </a:p>
          <a:p>
            <a:pPr algn="r" rtl="1"/>
            <a:r>
              <a:rPr lang="ar-JO" dirty="0" smtClean="0"/>
              <a:t>قطع </a:t>
            </a:r>
            <a:r>
              <a:rPr lang="ar-JO" dirty="0" err="1" smtClean="0"/>
              <a:t>العذوق</a:t>
            </a:r>
            <a:r>
              <a:rPr lang="ar-JO" dirty="0" smtClean="0"/>
              <a:t> الجافة والجاهزة</a:t>
            </a:r>
          </a:p>
          <a:p>
            <a:pPr algn="r" rtl="1"/>
            <a:r>
              <a:rPr lang="ar-JO" dirty="0" smtClean="0"/>
              <a:t>لا يفضل الطريقة الميكانيكية بهز </a:t>
            </a:r>
            <a:r>
              <a:rPr lang="ar-JO" dirty="0" err="1" smtClean="0"/>
              <a:t>العذوق</a:t>
            </a:r>
            <a:r>
              <a:rPr lang="ar-JO" dirty="0" smtClean="0"/>
              <a:t> لصنف المجهول </a:t>
            </a:r>
          </a:p>
          <a:p>
            <a:pPr algn="r" rtl="1"/>
            <a:r>
              <a:rPr lang="ar-JO" dirty="0" smtClean="0"/>
              <a:t>استخدام صناديق حقلية بمواصفات خاصة تحوي وتحمي الثمرة</a:t>
            </a:r>
          </a:p>
          <a:p>
            <a:pPr algn="r" rtl="1"/>
            <a:r>
              <a:rPr lang="ar-JO" dirty="0" smtClean="0"/>
              <a:t>عزل </a:t>
            </a:r>
            <a:r>
              <a:rPr lang="ar-JO" dirty="0" err="1" smtClean="0"/>
              <a:t>التمور</a:t>
            </a:r>
            <a:r>
              <a:rPr lang="ar-JO" dirty="0" smtClean="0"/>
              <a:t> التالفة </a:t>
            </a:r>
          </a:p>
          <a:p>
            <a:pPr algn="r" rtl="1"/>
            <a:r>
              <a:rPr lang="ar-JO" dirty="0" smtClean="0"/>
              <a:t>عزل </a:t>
            </a:r>
            <a:r>
              <a:rPr lang="ar-JO" dirty="0" err="1" smtClean="0"/>
              <a:t>التمور</a:t>
            </a:r>
            <a:r>
              <a:rPr lang="ar-JO" dirty="0" smtClean="0"/>
              <a:t> المتضررة بالحشرات </a:t>
            </a:r>
          </a:p>
          <a:p>
            <a:pPr algn="r" rtl="1"/>
            <a:r>
              <a:rPr lang="ar-JO" dirty="0" smtClean="0"/>
              <a:t>عزل </a:t>
            </a:r>
            <a:r>
              <a:rPr lang="ar-JO" dirty="0" err="1" smtClean="0"/>
              <a:t>التمور</a:t>
            </a:r>
            <a:r>
              <a:rPr lang="ar-JO" dirty="0" smtClean="0"/>
              <a:t> المضغوطة والمنتفخة والمقشرة</a:t>
            </a:r>
          </a:p>
          <a:p>
            <a:pPr algn="r" rtl="1"/>
            <a:r>
              <a:rPr lang="ar-JO" dirty="0" smtClean="0"/>
              <a:t>عزل </a:t>
            </a:r>
            <a:r>
              <a:rPr lang="ar-JO" dirty="0" err="1" smtClean="0"/>
              <a:t>التمور</a:t>
            </a:r>
            <a:r>
              <a:rPr lang="ar-JO" dirty="0" smtClean="0"/>
              <a:t> غير الملقحة (</a:t>
            </a:r>
            <a:r>
              <a:rPr lang="ar-JO" dirty="0" err="1" smtClean="0"/>
              <a:t>شيص</a:t>
            </a:r>
            <a:r>
              <a:rPr lang="ar-JO" dirty="0" smtClean="0"/>
              <a:t>) وغير الناضجة</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smtClean="0"/>
              <a:t>مراحل نمو ثمرة التمر</a:t>
            </a:r>
            <a:endParaRPr lang="en-US" dirty="0"/>
          </a:p>
        </p:txBody>
      </p:sp>
      <p:sp>
        <p:nvSpPr>
          <p:cNvPr id="3" name="Content Placeholder 2"/>
          <p:cNvSpPr>
            <a:spLocks noGrp="1"/>
          </p:cNvSpPr>
          <p:nvPr>
            <p:ph idx="1"/>
          </p:nvPr>
        </p:nvSpPr>
        <p:spPr/>
        <p:txBody>
          <a:bodyPr>
            <a:normAutofit lnSpcReduction="10000"/>
          </a:bodyPr>
          <a:lstStyle/>
          <a:p>
            <a:pPr algn="r" rtl="1"/>
            <a:r>
              <a:rPr lang="ar-JO" dirty="0" err="1" smtClean="0"/>
              <a:t>الجمري</a:t>
            </a:r>
            <a:r>
              <a:rPr lang="ar-JO" dirty="0" smtClean="0"/>
              <a:t> : وهي الرحلة التي </a:t>
            </a:r>
            <a:r>
              <a:rPr lang="ar-JO" dirty="0" err="1" smtClean="0"/>
              <a:t>تاتي</a:t>
            </a:r>
            <a:r>
              <a:rPr lang="ar-JO" dirty="0" smtClean="0"/>
              <a:t> بعد مرحلة </a:t>
            </a:r>
            <a:r>
              <a:rPr lang="ar-JO" dirty="0" err="1" smtClean="0"/>
              <a:t>الحبابوك</a:t>
            </a:r>
            <a:endParaRPr lang="ar-JO" dirty="0" smtClean="0"/>
          </a:p>
          <a:p>
            <a:pPr algn="r" rtl="1"/>
            <a:r>
              <a:rPr lang="ar-JO" dirty="0" smtClean="0"/>
              <a:t>في هذه المرحلة زيادة سريعة في وزن الثمرة وحجمها </a:t>
            </a:r>
          </a:p>
          <a:p>
            <a:pPr algn="r" rtl="1"/>
            <a:r>
              <a:rPr lang="ar-JO" dirty="0" smtClean="0"/>
              <a:t>تراكم سريع للمواد الصلبة الذائبة </a:t>
            </a:r>
          </a:p>
          <a:p>
            <a:pPr algn="r" rtl="1"/>
            <a:r>
              <a:rPr lang="ar-JO" dirty="0" smtClean="0"/>
              <a:t>تراكم سكريات بصورة بطيئة </a:t>
            </a:r>
          </a:p>
          <a:p>
            <a:pPr algn="r" rtl="1"/>
            <a:r>
              <a:rPr lang="ar-JO" dirty="0" smtClean="0"/>
              <a:t>ارتفاع في امتصاص الماء </a:t>
            </a:r>
          </a:p>
          <a:p>
            <a:pPr algn="r" rtl="1"/>
            <a:r>
              <a:rPr lang="ar-JO" dirty="0" smtClean="0"/>
              <a:t>زيادة في حموضة الثمرة </a:t>
            </a:r>
          </a:p>
          <a:p>
            <a:pPr algn="r" rtl="1"/>
            <a:r>
              <a:rPr lang="ar-JO" dirty="0" smtClean="0"/>
              <a:t>زيادة في المادة القابضة </a:t>
            </a:r>
          </a:p>
          <a:p>
            <a:pPr algn="r" rtl="1"/>
            <a:r>
              <a:rPr lang="ar-JO" dirty="0" smtClean="0"/>
              <a:t>اللون اخضر</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lstStyle/>
          <a:p>
            <a:pPr algn="r" rtl="1"/>
            <a:r>
              <a:rPr lang="ar-JO" dirty="0" smtClean="0"/>
              <a:t>الخلال </a:t>
            </a:r>
            <a:r>
              <a:rPr lang="ar-JO" dirty="0" err="1" smtClean="0"/>
              <a:t>الاخضر</a:t>
            </a:r>
            <a:r>
              <a:rPr lang="ar-JO" dirty="0" smtClean="0"/>
              <a:t> (البسر </a:t>
            </a:r>
            <a:r>
              <a:rPr lang="ar-JO" dirty="0" err="1" smtClean="0"/>
              <a:t>الاخضر</a:t>
            </a:r>
            <a:r>
              <a:rPr lang="ar-JO" dirty="0" smtClean="0"/>
              <a:t>)</a:t>
            </a:r>
          </a:p>
          <a:p>
            <a:pPr algn="r" rtl="1"/>
            <a:r>
              <a:rPr lang="ar-JO" dirty="0" smtClean="0"/>
              <a:t>زيادة بطيئة في وزن الثمرة وكذلك في الحجم </a:t>
            </a:r>
          </a:p>
          <a:p>
            <a:pPr algn="r" rtl="1"/>
            <a:r>
              <a:rPr lang="ar-JO" dirty="0" smtClean="0"/>
              <a:t>نقص في تراكم السكر المختزل (تراكم بسيط) </a:t>
            </a:r>
          </a:p>
          <a:p>
            <a:pPr algn="r" rtl="1"/>
            <a:r>
              <a:rPr lang="ar-JO" dirty="0" smtClean="0"/>
              <a:t>قلة في تراكم المجموع السكري (</a:t>
            </a:r>
            <a:r>
              <a:rPr lang="ar-JO" dirty="0" err="1" smtClean="0"/>
              <a:t>سكروز</a:t>
            </a:r>
            <a:r>
              <a:rPr lang="ar-JO" dirty="0" smtClean="0"/>
              <a:t> + سكر مختزل)</a:t>
            </a:r>
          </a:p>
          <a:p>
            <a:pPr algn="r" rtl="1"/>
            <a:r>
              <a:rPr lang="ar-JO" dirty="0" smtClean="0"/>
              <a:t>درجة عالية في امتصاص الماء</a:t>
            </a:r>
          </a:p>
          <a:p>
            <a:pPr algn="r" rtl="1"/>
            <a:r>
              <a:rPr lang="ar-JO" dirty="0" smtClean="0"/>
              <a:t>قلة في درجة الحموضة</a:t>
            </a:r>
          </a:p>
          <a:p>
            <a:pPr algn="r" rtl="1"/>
            <a:r>
              <a:rPr lang="ar-JO" dirty="0" smtClean="0"/>
              <a:t>نقصان في المادة القابضة </a:t>
            </a:r>
          </a:p>
          <a:p>
            <a:pPr algn="r" rtl="1"/>
            <a:r>
              <a:rPr lang="ar-JO" dirty="0" smtClean="0"/>
              <a:t>زيادة في المواد الصلبة الذائبة</a:t>
            </a:r>
          </a:p>
          <a:p>
            <a:pPr algn="r" rtl="1"/>
            <a:r>
              <a:rPr lang="ar-JO" dirty="0" smtClean="0"/>
              <a:t>اللون اخضر</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428604"/>
            <a:ext cx="8229600" cy="5643602"/>
          </a:xfrm>
        </p:spPr>
        <p:txBody>
          <a:bodyPr/>
          <a:lstStyle/>
          <a:p>
            <a:pPr algn="r" rtl="1"/>
            <a:r>
              <a:rPr lang="ar-JO" dirty="0" smtClean="0"/>
              <a:t>البسر </a:t>
            </a:r>
            <a:r>
              <a:rPr lang="ar-JO" dirty="0" err="1" smtClean="0"/>
              <a:t>الاصفر</a:t>
            </a:r>
            <a:r>
              <a:rPr lang="ar-JO" dirty="0" smtClean="0"/>
              <a:t> </a:t>
            </a:r>
            <a:r>
              <a:rPr lang="ar-JO" dirty="0" err="1" smtClean="0"/>
              <a:t>او</a:t>
            </a:r>
            <a:r>
              <a:rPr lang="ar-JO" dirty="0" smtClean="0"/>
              <a:t> </a:t>
            </a:r>
            <a:r>
              <a:rPr lang="ar-JO" dirty="0" err="1" smtClean="0"/>
              <a:t>الاحمر</a:t>
            </a:r>
            <a:endParaRPr lang="ar-JO" dirty="0" smtClean="0"/>
          </a:p>
          <a:p>
            <a:pPr algn="r" rtl="1"/>
            <a:r>
              <a:rPr lang="ar-JO" dirty="0" smtClean="0"/>
              <a:t>بطء في زيادة الوزن والحجم وقد </a:t>
            </a:r>
            <a:r>
              <a:rPr lang="ar-JO" dirty="0" err="1" smtClean="0"/>
              <a:t>تاخذ</a:t>
            </a:r>
            <a:r>
              <a:rPr lang="ar-JO" dirty="0" smtClean="0"/>
              <a:t> الحبة الحجم الكامل</a:t>
            </a:r>
          </a:p>
          <a:p>
            <a:pPr algn="r" rtl="1"/>
            <a:r>
              <a:rPr lang="ar-JO" dirty="0" smtClean="0"/>
              <a:t>قلة في سرعة تراكم السكريات (</a:t>
            </a:r>
            <a:r>
              <a:rPr lang="ar-JO" dirty="0" err="1" smtClean="0"/>
              <a:t>سكروز</a:t>
            </a:r>
            <a:r>
              <a:rPr lang="ar-JO" dirty="0" smtClean="0"/>
              <a:t> + سكر مختزل)</a:t>
            </a:r>
          </a:p>
          <a:p>
            <a:pPr algn="r" rtl="1"/>
            <a:r>
              <a:rPr lang="ar-JO" dirty="0" smtClean="0"/>
              <a:t>زيادة في المواد الصلبة الذائبة </a:t>
            </a:r>
          </a:p>
          <a:p>
            <a:pPr algn="r" rtl="1"/>
            <a:r>
              <a:rPr lang="ar-JO" dirty="0" smtClean="0"/>
              <a:t>تناقص الحموضة </a:t>
            </a:r>
          </a:p>
          <a:p>
            <a:pPr algn="r" rtl="1"/>
            <a:r>
              <a:rPr lang="ar-JO" dirty="0" smtClean="0"/>
              <a:t>تناقص امتصاص الماء </a:t>
            </a:r>
          </a:p>
          <a:p>
            <a:pPr algn="r" rtl="1"/>
            <a:r>
              <a:rPr lang="ar-JO" dirty="0" smtClean="0"/>
              <a:t>بدء فعالية </a:t>
            </a:r>
            <a:r>
              <a:rPr lang="ar-JO" dirty="0" err="1" smtClean="0"/>
              <a:t>الانزيمات</a:t>
            </a:r>
            <a:r>
              <a:rPr lang="ar-JO" dirty="0" smtClean="0"/>
              <a:t> وذلك لتوفر الظروف الملائمة في نهاية المرحلة </a:t>
            </a:r>
          </a:p>
          <a:p>
            <a:pPr algn="r" rtl="1"/>
            <a:r>
              <a:rPr lang="ar-JO" dirty="0" smtClean="0"/>
              <a:t>اللون اصفر </a:t>
            </a:r>
            <a:r>
              <a:rPr lang="ar-JO" dirty="0" err="1" smtClean="0"/>
              <a:t>او</a:t>
            </a:r>
            <a:r>
              <a:rPr lang="ar-JO" dirty="0" smtClean="0"/>
              <a:t> احمر حسب الصنف</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360</TotalTime>
  <Words>2010</Words>
  <Application>Microsoft Office PowerPoint</Application>
  <PresentationFormat>On-screen Show (4:3)</PresentationFormat>
  <Paragraphs>272</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الحصاد وجني التمور والتصنيع  أ. د. حسن خالد العكيدي</vt:lpstr>
      <vt:lpstr>الاهداف </vt:lpstr>
      <vt:lpstr>عناصر الجودة في التمور</vt:lpstr>
      <vt:lpstr>طرق التحكم ما بعد الحصاد </vt:lpstr>
      <vt:lpstr>استراتيجية تقليل الفاقد</vt:lpstr>
      <vt:lpstr>Slide 6</vt:lpstr>
      <vt:lpstr>مراحل نمو ثمرة التمر</vt:lpstr>
      <vt:lpstr>Slide 8</vt:lpstr>
      <vt:lpstr>Slide 9</vt:lpstr>
      <vt:lpstr>الرطب</vt:lpstr>
      <vt:lpstr>التمر</vt:lpstr>
      <vt:lpstr>التبريد الاولي المبدئي Precooling</vt:lpstr>
      <vt:lpstr>طرق التبريد</vt:lpstr>
      <vt:lpstr>عمليات التعبئة في الحقل والنقل </vt:lpstr>
      <vt:lpstr>الاعداد والتحضير</vt:lpstr>
      <vt:lpstr>الفرز الاولي للتمور </vt:lpstr>
      <vt:lpstr>اجراءات الحصاد </vt:lpstr>
      <vt:lpstr>اهمية درجة الحرارة على سلامة الثمار </vt:lpstr>
      <vt:lpstr>التبريد الاولي</vt:lpstr>
      <vt:lpstr>الحفاظ على المحتوى الرطوبي للثمار</vt:lpstr>
      <vt:lpstr>عوامل تدهور التمور </vt:lpstr>
      <vt:lpstr>عوامل تدهور اخرى </vt:lpstr>
      <vt:lpstr>اسباب فقدان الرطوبة من التمور</vt:lpstr>
      <vt:lpstr>حصاد وجني بلح البرحي</vt:lpstr>
      <vt:lpstr>رطب البرحي </vt:lpstr>
      <vt:lpstr>مواصفات البرحي للتصدير </vt:lpstr>
      <vt:lpstr>تمر البرحي</vt:lpstr>
      <vt:lpstr>عملية غسل التمور </vt:lpstr>
      <vt:lpstr>عملية تجفيف التمور </vt:lpstr>
      <vt:lpstr>تمر المجهول </vt:lpstr>
      <vt:lpstr>درجات تمر المجهول </vt:lpstr>
      <vt:lpstr>Slide 32</vt:lpstr>
      <vt:lpstr>تخزين ثمار المجهول </vt:lpstr>
      <vt:lpstr>طرق التبخير </vt:lpstr>
      <vt:lpstr>Slide 35</vt:lpstr>
      <vt:lpstr>اهداف الحصاد والجني</vt:lpstr>
      <vt:lpstr>عناصر الجودة</vt:lpstr>
      <vt:lpstr>طرق التحكم ما بعد الحصاد</vt:lpstr>
      <vt:lpstr>مراحل نمو الثمرة</vt:lpstr>
      <vt:lpstr>التغيرات في محتوى التمرة اثناء النضوج</vt:lpstr>
      <vt:lpstr>عملية الطبخ والاستواء في التمرة </vt:lpstr>
      <vt:lpstr>تأثير عنصر الكالسيوم على الثمار </vt:lpstr>
      <vt:lpstr>انتاج الدبس </vt:lpstr>
      <vt:lpstr>اوعية الاستخلاص </vt:lpstr>
      <vt:lpstr>المرشحات </vt:lpstr>
      <vt:lpstr>المبخر </vt:lpstr>
      <vt:lpstr>الفلاسة </vt:lpstr>
    </vt:vector>
  </TitlesOfParts>
  <Company>TURBO A.Ş.</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الحصاد وجني التمور</dc:title>
  <dc:creator>Hassan Alogidi</dc:creator>
  <cp:lastModifiedBy>Dr Hassan</cp:lastModifiedBy>
  <cp:revision>44</cp:revision>
  <dcterms:created xsi:type="dcterms:W3CDTF">2017-08-17T15:35:53Z</dcterms:created>
  <dcterms:modified xsi:type="dcterms:W3CDTF">2018-07-29T17:31:37Z</dcterms:modified>
</cp:coreProperties>
</file>